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96" r:id="rId2"/>
    <p:sldId id="324" r:id="rId3"/>
    <p:sldId id="300" r:id="rId4"/>
    <p:sldId id="301" r:id="rId5"/>
    <p:sldId id="309" r:id="rId6"/>
    <p:sldId id="303" r:id="rId7"/>
    <p:sldId id="314" r:id="rId8"/>
    <p:sldId id="322" r:id="rId9"/>
    <p:sldId id="310" r:id="rId10"/>
    <p:sldId id="306" r:id="rId11"/>
    <p:sldId id="315" r:id="rId12"/>
    <p:sldId id="316" r:id="rId13"/>
    <p:sldId id="307" r:id="rId14"/>
    <p:sldId id="323" r:id="rId15"/>
    <p:sldId id="308" r:id="rId16"/>
    <p:sldId id="321" r:id="rId17"/>
    <p:sldId id="333" r:id="rId18"/>
    <p:sldId id="334" r:id="rId19"/>
    <p:sldId id="335" r:id="rId20"/>
    <p:sldId id="336" r:id="rId21"/>
    <p:sldId id="337" r:id="rId22"/>
    <p:sldId id="338" r:id="rId23"/>
    <p:sldId id="311" r:id="rId24"/>
    <p:sldId id="312" r:id="rId25"/>
    <p:sldId id="317" r:id="rId26"/>
    <p:sldId id="313" r:id="rId27"/>
    <p:sldId id="318" r:id="rId28"/>
    <p:sldId id="319" r:id="rId29"/>
    <p:sldId id="320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299" r:id="rId4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buSzPct val="95000"/>
      <a:defRPr sz="2600" b="1" kern="1200">
        <a:solidFill>
          <a:schemeClr val="bg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buSzPct val="95000"/>
      <a:defRPr sz="2600" b="1" kern="1200">
        <a:solidFill>
          <a:schemeClr val="bg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buSzPct val="95000"/>
      <a:defRPr sz="2600" b="1" kern="1200">
        <a:solidFill>
          <a:schemeClr val="bg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buSzPct val="95000"/>
      <a:defRPr sz="2600" b="1" kern="1200">
        <a:solidFill>
          <a:schemeClr val="bg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buSzPct val="95000"/>
      <a:defRPr sz="2600" b="1" kern="1200">
        <a:solidFill>
          <a:schemeClr val="bg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b="1" kern="1200">
        <a:solidFill>
          <a:schemeClr val="bg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b="1" kern="1200">
        <a:solidFill>
          <a:schemeClr val="bg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b="1" kern="1200">
        <a:solidFill>
          <a:schemeClr val="bg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b="1" kern="1200">
        <a:solidFill>
          <a:schemeClr val="bg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CCFF"/>
    <a:srgbClr val="0066FF"/>
    <a:srgbClr val="000000"/>
    <a:srgbClr val="CCECF8"/>
    <a:srgbClr val="009BDF"/>
    <a:srgbClr val="3399FF"/>
    <a:srgbClr val="33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746" autoAdjust="0"/>
  </p:normalViewPr>
  <p:slideViewPr>
    <p:cSldViewPr snapToGrid="0">
      <p:cViewPr>
        <p:scale>
          <a:sx n="70" d="100"/>
          <a:sy n="70" d="100"/>
        </p:scale>
        <p:origin x="-1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1440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>
        <c:manualLayout>
          <c:layoutTarget val="inner"/>
          <c:xMode val="edge"/>
          <c:yMode val="edge"/>
          <c:x val="7.6240257959501484E-2"/>
          <c:y val="0.27146247522904993"/>
          <c:w val="0.85295202625596023"/>
          <c:h val="0.56463061972745598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Reliability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Performance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 simul.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overlap val="100"/>
        <c:axId val="94032640"/>
        <c:axId val="94034176"/>
      </c:barChart>
      <c:catAx>
        <c:axId val="94032640"/>
        <c:scaling>
          <c:orientation val="minMax"/>
        </c:scaling>
        <c:axPos val="l"/>
        <c:numFmt formatCode="General" sourceLinked="1"/>
        <c:tickLblPos val="nextTo"/>
        <c:crossAx val="94034176"/>
        <c:crosses val="autoZero"/>
        <c:auto val="1"/>
        <c:lblAlgn val="ctr"/>
        <c:lblOffset val="100"/>
      </c:catAx>
      <c:valAx>
        <c:axId val="94034176"/>
        <c:scaling>
          <c:orientation val="minMax"/>
          <c:max val="12"/>
          <c:min val="0"/>
        </c:scaling>
        <c:axPos val="b"/>
        <c:majorGridlines/>
        <c:numFmt formatCode="General" sourceLinked="1"/>
        <c:tickLblPos val="nextTo"/>
        <c:crossAx val="94032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23622402491123"/>
          <c:y val="2.9632159796065448E-2"/>
          <c:w val="0.30574702983873109"/>
          <c:h val="0.21321624679401768"/>
        </c:manualLayout>
      </c:layout>
    </c:legend>
    <c:plotVisOnly val="1"/>
  </c:chart>
  <c:txPr>
    <a:bodyPr/>
    <a:lstStyle/>
    <a:p>
      <a:pPr>
        <a:defRPr sz="1800"/>
      </a:pPr>
      <a:endParaRPr lang="de-DE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>
        <c:manualLayout>
          <c:layoutTarget val="inner"/>
          <c:xMode val="edge"/>
          <c:yMode val="edge"/>
          <c:x val="7.6240257959501484E-2"/>
          <c:y val="0.27146247522905026"/>
          <c:w val="0.85295202625596023"/>
          <c:h val="0.56463061972745598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Reliability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Performance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 simul.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</c:ser>
        <c:overlap val="100"/>
        <c:axId val="69521408"/>
        <c:axId val="69522944"/>
      </c:barChart>
      <c:catAx>
        <c:axId val="69521408"/>
        <c:scaling>
          <c:orientation val="minMax"/>
        </c:scaling>
        <c:axPos val="l"/>
        <c:numFmt formatCode="General" sourceLinked="1"/>
        <c:tickLblPos val="nextTo"/>
        <c:crossAx val="69522944"/>
        <c:crosses val="autoZero"/>
        <c:auto val="1"/>
        <c:lblAlgn val="ctr"/>
        <c:lblOffset val="100"/>
      </c:catAx>
      <c:valAx>
        <c:axId val="69522944"/>
        <c:scaling>
          <c:orientation val="minMax"/>
          <c:max val="12"/>
          <c:min val="0"/>
        </c:scaling>
        <c:axPos val="b"/>
        <c:majorGridlines/>
        <c:numFmt formatCode="General" sourceLinked="1"/>
        <c:tickLblPos val="nextTo"/>
        <c:crossAx val="6952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23622402491123"/>
          <c:y val="2.9632159796065441E-2"/>
          <c:w val="0.30574702983873109"/>
          <c:h val="0.21321624679401777"/>
        </c:manualLayout>
      </c:layout>
    </c:legend>
    <c:plotVisOnly val="1"/>
  </c:chart>
  <c:txPr>
    <a:bodyPr/>
    <a:lstStyle/>
    <a:p>
      <a:pPr>
        <a:defRPr sz="1800"/>
      </a:pPr>
      <a:endParaRPr lang="de-DE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>
        <c:manualLayout>
          <c:layoutTarget val="inner"/>
          <c:xMode val="edge"/>
          <c:yMode val="edge"/>
          <c:x val="7.6240257959501484E-2"/>
          <c:y val="0.27146247522905043"/>
          <c:w val="0.85295202625596023"/>
          <c:h val="0.56463061972745598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Reliability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Performance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 simul.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overlap val="100"/>
        <c:axId val="89685376"/>
        <c:axId val="91731072"/>
      </c:barChart>
      <c:catAx>
        <c:axId val="89685376"/>
        <c:scaling>
          <c:orientation val="minMax"/>
        </c:scaling>
        <c:axPos val="l"/>
        <c:numFmt formatCode="General" sourceLinked="1"/>
        <c:tickLblPos val="nextTo"/>
        <c:crossAx val="91731072"/>
        <c:crosses val="autoZero"/>
        <c:auto val="1"/>
        <c:lblAlgn val="ctr"/>
        <c:lblOffset val="100"/>
      </c:catAx>
      <c:valAx>
        <c:axId val="91731072"/>
        <c:scaling>
          <c:orientation val="minMax"/>
          <c:max val="12"/>
          <c:min val="0"/>
        </c:scaling>
        <c:axPos val="b"/>
        <c:majorGridlines/>
        <c:numFmt formatCode="General" sourceLinked="1"/>
        <c:tickLblPos val="nextTo"/>
        <c:crossAx val="89685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23622402491123"/>
          <c:y val="2.9632159796065441E-2"/>
          <c:w val="0.30574702983873109"/>
          <c:h val="0.21321624679401782"/>
        </c:manualLayout>
      </c:layout>
    </c:legend>
    <c:plotVisOnly val="1"/>
  </c:chart>
  <c:txPr>
    <a:bodyPr/>
    <a:lstStyle/>
    <a:p>
      <a:pPr>
        <a:defRPr sz="1800"/>
      </a:pPr>
      <a:endParaRPr lang="de-DE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0.45775</cdr:x>
      <cdr:y>0.90758</cdr:y>
    </cdr:from>
    <cdr:to>
      <cdr:x>0.65997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69768" y="4415788"/>
          <a:ext cx="914400" cy="432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de-DE" sz="1600" dirty="0" smtClean="0"/>
            <a:t>[weeks]</a:t>
          </a:r>
          <a:endParaRPr lang="de-DE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0.45775</cdr:x>
      <cdr:y>0.90758</cdr:y>
    </cdr:from>
    <cdr:to>
      <cdr:x>0.65997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69768" y="4415788"/>
          <a:ext cx="914400" cy="432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de-DE" sz="1600" dirty="0" smtClean="0"/>
            <a:t>[weeks]</a:t>
          </a:r>
          <a:endParaRPr lang="de-DE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0.45775</cdr:x>
      <cdr:y>0.90758</cdr:y>
    </cdr:from>
    <cdr:to>
      <cdr:x>0.65997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69768" y="4415788"/>
          <a:ext cx="914400" cy="432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de-DE" sz="1600" dirty="0" smtClean="0"/>
            <a:t>[weeks]</a:t>
          </a:r>
          <a:endParaRPr lang="de-DE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091" tIns="30546" rIns="61091" bIns="30546" numCol="1" anchor="t" anchorCtr="0" compatLnSpc="1">
            <a:prstTxWarp prst="textNoShape">
              <a:avLst/>
            </a:prstTxWarp>
          </a:bodyPr>
          <a:lstStyle>
            <a:lvl1pPr defTabSz="611188">
              <a:buSzTx/>
              <a:defRPr sz="8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091" tIns="30546" rIns="61091" bIns="30546" numCol="1" anchor="t" anchorCtr="0" compatLnSpc="1">
            <a:prstTxWarp prst="textNoShape">
              <a:avLst/>
            </a:prstTxWarp>
          </a:bodyPr>
          <a:lstStyle>
            <a:lvl1pPr algn="r" defTabSz="611188">
              <a:buSzTx/>
              <a:defRPr sz="8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091" tIns="30546" rIns="61091" bIns="30546" numCol="1" anchor="b" anchorCtr="0" compatLnSpc="1">
            <a:prstTxWarp prst="textNoShape">
              <a:avLst/>
            </a:prstTxWarp>
          </a:bodyPr>
          <a:lstStyle>
            <a:lvl1pPr defTabSz="611188">
              <a:buSzTx/>
              <a:defRPr sz="8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091" tIns="30546" rIns="61091" bIns="30546" numCol="1" anchor="b" anchorCtr="0" compatLnSpc="1">
            <a:prstTxWarp prst="textNoShape">
              <a:avLst/>
            </a:prstTxWarp>
          </a:bodyPr>
          <a:lstStyle>
            <a:lvl1pPr algn="r" defTabSz="611188">
              <a:buSzTx/>
              <a:defRPr sz="8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8C78286-290E-4D0A-9E34-F4DE375C2B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buSzTx/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buSzTx/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buSzTx/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3438"/>
            <a:ext cx="30765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buSzTx/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40DCA17-BBEC-49DF-9F80-98805AE551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DCA17-BBEC-49DF-9F80-98805AE551F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Talent </a:t>
            </a:r>
            <a:r>
              <a:rPr lang="de-DE" dirty="0" err="1" smtClean="0"/>
              <a:t>is</a:t>
            </a:r>
            <a:r>
              <a:rPr lang="de-DE" dirty="0" smtClean="0"/>
              <a:t> not all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reliabilty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!</a:t>
            </a:r>
          </a:p>
          <a:p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trust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him</a:t>
            </a:r>
            <a:r>
              <a:rPr lang="de-DE" baseline="0" dirty="0" smtClean="0"/>
              <a:t> – he </a:t>
            </a:r>
            <a:r>
              <a:rPr lang="de-DE" baseline="0" dirty="0" err="1" smtClean="0"/>
              <a:t>drives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WHOLE </a:t>
            </a:r>
            <a:r>
              <a:rPr lang="de-DE" baseline="0" dirty="0" err="1" smtClean="0"/>
              <a:t>team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Integration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team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DCA17-BBEC-49DF-9F80-98805AE551F9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DCA17-BBEC-49DF-9F80-98805AE551F9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2E20A-50E3-43AE-A653-A988E43F2C7D}" type="slidenum">
              <a:rPr lang="de-DE"/>
              <a:pPr/>
              <a:t>45</a:t>
            </a:fld>
            <a:endParaRPr lang="de-DE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z_050712_powerpoint_star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614988" y="6497638"/>
            <a:ext cx="35290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SzTx/>
              <a:defRPr/>
            </a:pPr>
            <a:r>
              <a:rPr lang="de-DE" sz="1600" b="0" dirty="0" err="1"/>
              <a:t>Creating</a:t>
            </a:r>
            <a:r>
              <a:rPr lang="de-DE" sz="1600" b="0" dirty="0"/>
              <a:t> a Future </a:t>
            </a:r>
            <a:r>
              <a:rPr lang="de-DE" sz="1600" b="0" dirty="0" err="1"/>
              <a:t>for</a:t>
            </a:r>
            <a:r>
              <a:rPr lang="de-DE" sz="1600" b="0" dirty="0"/>
              <a:t> Engineers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40200" y="1260475"/>
            <a:ext cx="4608513" cy="11509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8613" y="4538663"/>
            <a:ext cx="4716462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8175" y="1804988"/>
            <a:ext cx="34258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8175" y="1799717"/>
            <a:ext cx="34258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19250"/>
            <a:ext cx="425926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35513" y="1619250"/>
            <a:ext cx="426085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8175" y="1824101"/>
            <a:ext cx="34258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8175" y="1811909"/>
            <a:ext cx="34258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z_050712_powerpoint_inn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079500"/>
            <a:ext cx="87455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19250"/>
            <a:ext cx="8672513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614988" y="6497638"/>
            <a:ext cx="35290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SzTx/>
              <a:defRPr/>
            </a:pPr>
            <a:r>
              <a:rPr lang="de-DE" sz="1600" b="0" dirty="0" err="1"/>
              <a:t>Creating</a:t>
            </a:r>
            <a:r>
              <a:rPr lang="de-DE" sz="1600" b="0" dirty="0"/>
              <a:t> a Future </a:t>
            </a:r>
            <a:r>
              <a:rPr lang="de-DE" sz="1600" b="0" dirty="0" err="1"/>
              <a:t>for</a:t>
            </a:r>
            <a:r>
              <a:rPr lang="de-DE" sz="1600" b="0" dirty="0"/>
              <a:t> Engineers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3" r:id="rId3"/>
    <p:sldLayoutId id="2147483664" r:id="rId4"/>
    <p:sldLayoutId id="2147483665" r:id="rId5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95000"/>
        <a:defRPr sz="2800">
          <a:solidFill>
            <a:srgbClr val="009BD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95000"/>
        <a:defRPr sz="2800">
          <a:solidFill>
            <a:srgbClr val="009BDF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95000"/>
        <a:defRPr sz="2800">
          <a:solidFill>
            <a:srgbClr val="009BDF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95000"/>
        <a:defRPr sz="2800">
          <a:solidFill>
            <a:srgbClr val="009BDF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95000"/>
        <a:defRPr sz="2800">
          <a:solidFill>
            <a:srgbClr val="009BDF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95000"/>
        <a:defRPr sz="2800">
          <a:solidFill>
            <a:srgbClr val="009BDF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95000"/>
        <a:defRPr sz="2800">
          <a:solidFill>
            <a:srgbClr val="009BDF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95000"/>
        <a:defRPr sz="2800">
          <a:solidFill>
            <a:srgbClr val="009BDF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95000"/>
        <a:defRPr sz="2800">
          <a:solidFill>
            <a:srgbClr val="009BDF"/>
          </a:solidFill>
          <a:latin typeface="Arial Narrow" pitchFamily="34" charset="0"/>
          <a:cs typeface="Arial" charset="0"/>
        </a:defRPr>
      </a:lvl9pPr>
    </p:titleStyle>
    <p:bodyStyle>
      <a:lvl1pPr marL="365125" indent="-3651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rgbClr val="009BD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277813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rgbClr val="009BD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2pPr>
      <a:lvl3pPr marL="1524000" indent="-274638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rgbClr val="009BDF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2057400" indent="-258763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rgbClr val="009BD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606675" indent="-274638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rgbClr val="009BD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3063875" indent="-274638" algn="l" rtl="0" fontAlgn="base">
        <a:lnSpc>
          <a:spcPct val="120000"/>
        </a:lnSpc>
        <a:spcBef>
          <a:spcPct val="40000"/>
        </a:spcBef>
        <a:spcAft>
          <a:spcPct val="0"/>
        </a:spcAft>
        <a:buClr>
          <a:srgbClr val="009BDF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3521075" indent="-274638" algn="l" rtl="0" fontAlgn="base">
        <a:lnSpc>
          <a:spcPct val="120000"/>
        </a:lnSpc>
        <a:spcBef>
          <a:spcPct val="40000"/>
        </a:spcBef>
        <a:spcAft>
          <a:spcPct val="0"/>
        </a:spcAft>
        <a:buClr>
          <a:srgbClr val="009BDF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978275" indent="-274638" algn="l" rtl="0" fontAlgn="base">
        <a:lnSpc>
          <a:spcPct val="120000"/>
        </a:lnSpc>
        <a:spcBef>
          <a:spcPct val="40000"/>
        </a:spcBef>
        <a:spcAft>
          <a:spcPct val="0"/>
        </a:spcAft>
        <a:buClr>
          <a:srgbClr val="009BDF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4435475" indent="-274638" algn="l" rtl="0" fontAlgn="base">
        <a:lnSpc>
          <a:spcPct val="120000"/>
        </a:lnSpc>
        <a:spcBef>
          <a:spcPct val="40000"/>
        </a:spcBef>
        <a:spcAft>
          <a:spcPct val="0"/>
        </a:spcAft>
        <a:buClr>
          <a:srgbClr val="009BDF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Formula</a:t>
            </a:r>
            <a:r>
              <a:rPr lang="de-DE" dirty="0" smtClean="0"/>
              <a:t> Student Germany</a:t>
            </a:r>
            <a:br>
              <a:rPr lang="de-DE" dirty="0" smtClean="0"/>
            </a:br>
            <a:r>
              <a:rPr lang="de-DE" dirty="0" smtClean="0"/>
              <a:t>Workshop 2009 in </a:t>
            </a:r>
            <a:r>
              <a:rPr lang="de-DE" dirty="0" err="1" smtClean="0"/>
              <a:t>Abstatt</a:t>
            </a:r>
            <a:endParaRPr lang="de-DE" dirty="0" smtClean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Preparation for dynamics</a:t>
            </a:r>
            <a:endParaRPr lang="de-D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schedule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Let the car roll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Fix the broken parts </a:t>
            </a:r>
            <a:r>
              <a:rPr lang="de-DE" dirty="0" smtClean="0">
                <a:sym typeface="Wingdings" pitchFamily="2" charset="2"/>
              </a:rPr>
              <a:t>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Setup for essential components e.g.</a:t>
            </a:r>
          </a:p>
          <a:p>
            <a:pPr marL="1139825" lvl="1" indent="-514350"/>
            <a:r>
              <a:rPr lang="de-DE" dirty="0" smtClean="0"/>
              <a:t>Shifting system</a:t>
            </a:r>
          </a:p>
          <a:p>
            <a:pPr marL="1139825" lvl="1" indent="-514350"/>
            <a:r>
              <a:rPr lang="de-DE" dirty="0" smtClean="0"/>
              <a:t>Engine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Suspension setup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Simulation of the whole competition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While all steps driver training!</a:t>
            </a:r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1139825" lvl="1" indent="-514350">
              <a:buNone/>
            </a:pPr>
            <a:endParaRPr lang="de-DE" dirty="0" smtClean="0"/>
          </a:p>
          <a:p>
            <a:pPr marL="1139825" lvl="1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422472" y="1553937"/>
          <a:ext cx="452164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schedule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What happens if you have less time for testing?</a:t>
            </a:r>
          </a:p>
          <a:p>
            <a:r>
              <a:rPr lang="de-DE" dirty="0" smtClean="0"/>
              <a:t>Same amount of problems.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Less time for performance testing and driver training!</a:t>
            </a:r>
          </a:p>
          <a:p>
            <a:endParaRPr lang="de-DE" dirty="0"/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506686" y="1619250"/>
          <a:ext cx="4489677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schedule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What happens if you have less time for testing?</a:t>
            </a:r>
          </a:p>
          <a:p>
            <a:r>
              <a:rPr lang="de-DE" dirty="0" smtClean="0"/>
              <a:t>Same amount of problems.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Less time for performance testing and driver training!</a:t>
            </a:r>
          </a:p>
          <a:p>
            <a:r>
              <a:rPr lang="de-DE" dirty="0" smtClean="0"/>
              <a:t>With just a few tesing days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90% </a:t>
            </a:r>
            <a:r>
              <a:rPr lang="en-US" dirty="0" smtClean="0"/>
              <a:t>DNF chance</a:t>
            </a:r>
            <a:endParaRPr lang="de-DE" dirty="0"/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506686" y="1619250"/>
          <a:ext cx="4489677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crew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high efficiency and safety small group of people. E.g. 6-8 people.</a:t>
            </a:r>
          </a:p>
          <a:p>
            <a:r>
              <a:rPr lang="en-US" dirty="0" smtClean="0"/>
              <a:t>Should contain a member of every department.</a:t>
            </a:r>
          </a:p>
          <a:p>
            <a:r>
              <a:rPr lang="en-US" dirty="0" smtClean="0"/>
              <a:t>At the end of test phase suspension guys are more important.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Content Placeholder 4" descr="d3cdcefe33003e65732157161073a6d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15595" y="2325888"/>
            <a:ext cx="4260850" cy="319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Line Callout 1 6"/>
          <p:cNvSpPr/>
          <p:nvPr/>
        </p:nvSpPr>
        <p:spPr bwMode="auto">
          <a:xfrm>
            <a:off x="5069711" y="3449256"/>
            <a:ext cx="914400" cy="612648"/>
          </a:xfrm>
          <a:prstGeom prst="borderCallout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5000"/>
              <a:buFontTx/>
              <a:buNone/>
              <a:tabLst/>
            </a:pPr>
            <a:endParaRPr kumimoji="0" lang="de-DE" sz="2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Drivers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Test driver = competition driver</a:t>
            </a:r>
          </a:p>
          <a:p>
            <a:r>
              <a:rPr lang="en-US" dirty="0" smtClean="0"/>
              <a:t>Every driver gets faster with more training.</a:t>
            </a:r>
          </a:p>
          <a:p>
            <a:r>
              <a:rPr lang="en-US" dirty="0" smtClean="0"/>
              <a:t>The driver has to do what the chief tells him (tiny little brains). Otherwise he/she should not drive.</a:t>
            </a:r>
          </a:p>
          <a:p>
            <a:r>
              <a:rPr lang="en-US" dirty="0" smtClean="0"/>
              <a:t>They have to be there at every test day!</a:t>
            </a:r>
          </a:p>
          <a:p>
            <a:r>
              <a:rPr lang="en-US" dirty="0" smtClean="0"/>
              <a:t>They need a good physical fitness.</a:t>
            </a:r>
          </a:p>
          <a:p>
            <a:r>
              <a:rPr lang="en-US" dirty="0" smtClean="0"/>
              <a:t>At the end the driver has to implement the work of the whole team!</a:t>
            </a:r>
          </a:p>
          <a:p>
            <a:endParaRPr lang="en-US" dirty="0" smtClean="0"/>
          </a:p>
          <a:p>
            <a:endParaRPr lang="de-D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5812" t="2655" r="16180" b="2160"/>
          <a:stretch>
            <a:fillRect/>
          </a:stretch>
        </p:blipFill>
        <p:spPr bwMode="auto">
          <a:xfrm>
            <a:off x="5150734" y="1795023"/>
            <a:ext cx="3819646" cy="3564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preparation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Car must be ready to run the day before testing.</a:t>
            </a:r>
          </a:p>
          <a:p>
            <a:r>
              <a:rPr lang="de-DE" dirty="0" smtClean="0"/>
              <a:t>The evening</a:t>
            </a:r>
            <a:r>
              <a:rPr lang="en-US" dirty="0" smtClean="0"/>
              <a:t> before </a:t>
            </a:r>
            <a:r>
              <a:rPr lang="de-DE" dirty="0" smtClean="0"/>
              <a:t>testing short test run.</a:t>
            </a:r>
          </a:p>
          <a:p>
            <a:r>
              <a:rPr lang="de-DE" dirty="0" smtClean="0"/>
              <a:t>Check list for packing!</a:t>
            </a:r>
          </a:p>
          <a:p>
            <a:r>
              <a:rPr lang="de-DE" dirty="0" smtClean="0"/>
              <a:t>Todo list for testing.</a:t>
            </a:r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96495" y="2245488"/>
            <a:ext cx="4014672" cy="2909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Check list for packing</a:t>
            </a:r>
            <a:endParaRPr lang="de-D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930" y="1570923"/>
            <a:ext cx="6595338" cy="4655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equipment – must have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Basic engine sensors</a:t>
            </a:r>
          </a:p>
          <a:p>
            <a:pPr lvl="1"/>
            <a:r>
              <a:rPr lang="de-DE" dirty="0" smtClean="0"/>
              <a:t>Oil/water temp.</a:t>
            </a:r>
          </a:p>
          <a:p>
            <a:pPr lvl="1"/>
            <a:r>
              <a:rPr lang="de-DE" dirty="0" smtClean="0"/>
              <a:t>Oil pressure</a:t>
            </a:r>
          </a:p>
          <a:p>
            <a:pPr lvl="1">
              <a:buNone/>
            </a:pPr>
            <a:endParaRPr lang="de-DE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3725" y="1990845"/>
            <a:ext cx="2611565" cy="1952335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equipment – must have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Basic engine sensors</a:t>
            </a:r>
          </a:p>
          <a:p>
            <a:pPr lvl="1"/>
            <a:r>
              <a:rPr lang="de-DE" dirty="0" smtClean="0"/>
              <a:t>Oil/water temp.</a:t>
            </a:r>
          </a:p>
          <a:p>
            <a:pPr lvl="1"/>
            <a:r>
              <a:rPr lang="de-DE" dirty="0" smtClean="0"/>
              <a:t>Oil pressure</a:t>
            </a:r>
          </a:p>
          <a:p>
            <a:r>
              <a:rPr lang="de-DE" dirty="0" smtClean="0"/>
              <a:t>IR-gun with thermo couple</a:t>
            </a:r>
          </a:p>
          <a:p>
            <a:pPr lvl="1">
              <a:buNone/>
            </a:pPr>
            <a:endParaRPr lang="de-DE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3725" y="1990845"/>
            <a:ext cx="2611565" cy="1952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699" y="1373950"/>
            <a:ext cx="1978247" cy="2753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247_1_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904" y="4363655"/>
            <a:ext cx="3242077" cy="179400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equipment – must have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Basic engine sensors</a:t>
            </a:r>
          </a:p>
          <a:p>
            <a:pPr lvl="1"/>
            <a:r>
              <a:rPr lang="de-DE" dirty="0" smtClean="0"/>
              <a:t>Oil/water temp.</a:t>
            </a:r>
          </a:p>
          <a:p>
            <a:pPr lvl="1"/>
            <a:r>
              <a:rPr lang="de-DE" dirty="0" smtClean="0"/>
              <a:t>Oil pressure</a:t>
            </a:r>
          </a:p>
          <a:p>
            <a:r>
              <a:rPr lang="de-DE" dirty="0" smtClean="0"/>
              <a:t>IR-gun with thermo couple</a:t>
            </a:r>
          </a:p>
          <a:p>
            <a:r>
              <a:rPr lang="de-DE" dirty="0" smtClean="0"/>
              <a:t>Manometer e.g. 0-2 bar</a:t>
            </a:r>
          </a:p>
          <a:p>
            <a:pPr>
              <a:buNone/>
            </a:pPr>
            <a:endParaRPr lang="de-DE" dirty="0" smtClean="0"/>
          </a:p>
          <a:p>
            <a:pPr lvl="1">
              <a:buNone/>
            </a:pPr>
            <a:endParaRPr lang="de-DE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3725" y="1990845"/>
            <a:ext cx="2611565" cy="1952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699" y="1373950"/>
            <a:ext cx="1978247" cy="2753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247_1_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904" y="4363655"/>
            <a:ext cx="3242077" cy="1794003"/>
          </a:xfrm>
          <a:prstGeom prst="rect">
            <a:avLst/>
          </a:prstGeom>
        </p:spPr>
      </p:pic>
      <p:pic>
        <p:nvPicPr>
          <p:cNvPr id="8" name="Picture 7" descr="manometer.jpg"/>
          <p:cNvPicPr>
            <a:picLocks noChangeAspect="1"/>
          </p:cNvPicPr>
          <p:nvPr/>
        </p:nvPicPr>
        <p:blipFill>
          <a:blip r:embed="rId5"/>
          <a:srcRect l="19013" r="14152"/>
          <a:stretch>
            <a:fillRect/>
          </a:stretch>
        </p:blipFill>
        <p:spPr>
          <a:xfrm>
            <a:off x="5984112" y="1506421"/>
            <a:ext cx="2893671" cy="324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Preparation for dynamics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Testing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Coordination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Driver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>
              <a:buNone/>
            </a:pPr>
            <a:r>
              <a:rPr lang="de-DE" dirty="0" smtClean="0"/>
              <a:t>Thomas Hennings</a:t>
            </a:r>
          </a:p>
          <a:p>
            <a:pPr algn="r">
              <a:buNone/>
            </a:pPr>
            <a:r>
              <a:rPr lang="de-DE" dirty="0" smtClean="0"/>
              <a:t>Sebastian Seewaldt</a:t>
            </a:r>
          </a:p>
          <a:p>
            <a:pPr algn="r">
              <a:buNone/>
            </a:pPr>
            <a:r>
              <a:rPr lang="de-DE" dirty="0" smtClean="0"/>
              <a:t>Michael Kissling</a:t>
            </a:r>
            <a:endParaRPr lang="de-DE" dirty="0"/>
          </a:p>
        </p:txBody>
      </p:sp>
      <p:pic>
        <p:nvPicPr>
          <p:cNvPr id="5" name="Picture 4" descr="fsg08panoram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24151"/>
            <a:ext cx="9144000" cy="164843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equipment – must have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Basic engine sensors</a:t>
            </a:r>
          </a:p>
          <a:p>
            <a:pPr lvl="1"/>
            <a:r>
              <a:rPr lang="de-DE" dirty="0" smtClean="0"/>
              <a:t>Oil/water temp.</a:t>
            </a:r>
          </a:p>
          <a:p>
            <a:pPr lvl="1"/>
            <a:r>
              <a:rPr lang="de-DE" dirty="0" smtClean="0"/>
              <a:t>Oil pressure</a:t>
            </a:r>
          </a:p>
          <a:p>
            <a:r>
              <a:rPr lang="de-DE" dirty="0" smtClean="0"/>
              <a:t>IR-gun with thermo couple</a:t>
            </a:r>
          </a:p>
          <a:p>
            <a:r>
              <a:rPr lang="de-DE" dirty="0" smtClean="0"/>
              <a:t>Manometer e.g. 0-2 bar</a:t>
            </a:r>
          </a:p>
          <a:p>
            <a:r>
              <a:rPr lang="de-DE" dirty="0" smtClean="0"/>
              <a:t>Stopwatch</a:t>
            </a:r>
          </a:p>
          <a:p>
            <a:pPr>
              <a:buNone/>
            </a:pPr>
            <a:endParaRPr lang="de-DE" dirty="0" smtClean="0"/>
          </a:p>
          <a:p>
            <a:pPr lvl="1">
              <a:buNone/>
            </a:pPr>
            <a:endParaRPr lang="de-DE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3725" y="1990845"/>
            <a:ext cx="2611565" cy="1952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699" y="1373950"/>
            <a:ext cx="1978247" cy="2753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247_1_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904" y="4363655"/>
            <a:ext cx="3242077" cy="1794003"/>
          </a:xfrm>
          <a:prstGeom prst="rect">
            <a:avLst/>
          </a:prstGeom>
        </p:spPr>
      </p:pic>
      <p:pic>
        <p:nvPicPr>
          <p:cNvPr id="8" name="Picture 7" descr="manometer.jpg"/>
          <p:cNvPicPr>
            <a:picLocks noChangeAspect="1"/>
          </p:cNvPicPr>
          <p:nvPr/>
        </p:nvPicPr>
        <p:blipFill>
          <a:blip r:embed="rId5"/>
          <a:srcRect l="19013" r="14152"/>
          <a:stretch>
            <a:fillRect/>
          </a:stretch>
        </p:blipFill>
        <p:spPr>
          <a:xfrm>
            <a:off x="5984112" y="1506421"/>
            <a:ext cx="2893671" cy="324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topwatc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7956" y="233953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equipment – must have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Basic engine sensors</a:t>
            </a:r>
          </a:p>
          <a:p>
            <a:pPr lvl="1"/>
            <a:r>
              <a:rPr lang="de-DE" dirty="0" smtClean="0"/>
              <a:t>Oil/water temp.</a:t>
            </a:r>
          </a:p>
          <a:p>
            <a:pPr lvl="1"/>
            <a:r>
              <a:rPr lang="de-DE" dirty="0" smtClean="0"/>
              <a:t>Oil pressure</a:t>
            </a:r>
          </a:p>
          <a:p>
            <a:r>
              <a:rPr lang="de-DE" dirty="0" smtClean="0"/>
              <a:t>IR-gun with thermo couple</a:t>
            </a:r>
          </a:p>
          <a:p>
            <a:r>
              <a:rPr lang="de-DE" dirty="0" smtClean="0"/>
              <a:t>Manometer e.g. 0-2 bar</a:t>
            </a:r>
          </a:p>
          <a:p>
            <a:r>
              <a:rPr lang="de-DE" dirty="0" smtClean="0"/>
              <a:t>Stopwatch</a:t>
            </a:r>
          </a:p>
          <a:p>
            <a:r>
              <a:rPr lang="de-DE" dirty="0" smtClean="0"/>
              <a:t>Make sure drinks and food are available.</a:t>
            </a:r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lvl="1">
              <a:buNone/>
            </a:pPr>
            <a:endParaRPr lang="de-DE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3725" y="1990845"/>
            <a:ext cx="2611565" cy="1952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699" y="1373950"/>
            <a:ext cx="1978247" cy="2753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247_1_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904" y="4363655"/>
            <a:ext cx="3242077" cy="1794003"/>
          </a:xfrm>
          <a:prstGeom prst="rect">
            <a:avLst/>
          </a:prstGeom>
        </p:spPr>
      </p:pic>
      <p:pic>
        <p:nvPicPr>
          <p:cNvPr id="8" name="Picture 7" descr="manometer.jpg"/>
          <p:cNvPicPr>
            <a:picLocks noChangeAspect="1"/>
          </p:cNvPicPr>
          <p:nvPr/>
        </p:nvPicPr>
        <p:blipFill>
          <a:blip r:embed="rId5"/>
          <a:srcRect l="19013" r="14152"/>
          <a:stretch>
            <a:fillRect/>
          </a:stretch>
        </p:blipFill>
        <p:spPr>
          <a:xfrm>
            <a:off x="5984112" y="1506421"/>
            <a:ext cx="2893671" cy="3247158"/>
          </a:xfrm>
          <a:prstGeom prst="rect">
            <a:avLst/>
          </a:prstGeom>
        </p:spPr>
      </p:pic>
      <p:pic>
        <p:nvPicPr>
          <p:cNvPr id="9" name="Picture 8" descr="stopwatc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7956" y="233953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FS_Event_Italien_Fiorano_0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17659" y="1832211"/>
            <a:ext cx="4016991" cy="301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Money for testing?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Tires are the expensive part. Ca. 600€ per set</a:t>
            </a:r>
          </a:p>
          <a:p>
            <a:r>
              <a:rPr lang="de-DE" dirty="0" smtClean="0"/>
              <a:t>You should get min. 1 set of NEW tires. 2 are better.</a:t>
            </a:r>
          </a:p>
          <a:p>
            <a:r>
              <a:rPr lang="de-DE" dirty="0" smtClean="0"/>
              <a:t>Try to get used tires. For the first part of testing you could use any tire.</a:t>
            </a:r>
          </a:p>
          <a:p>
            <a:endParaRPr lang="de-DE" dirty="0"/>
          </a:p>
        </p:txBody>
      </p:sp>
      <p:pic>
        <p:nvPicPr>
          <p:cNvPr id="5" name="Content Placeholder 4" descr="DSCF71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35513" y="2360612"/>
            <a:ext cx="4260850" cy="3195638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Documentation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Write the minutes!</a:t>
            </a:r>
          </a:p>
          <a:p>
            <a:r>
              <a:rPr lang="de-DE" dirty="0" smtClean="0"/>
              <a:t>So other team members can be up to date.</a:t>
            </a:r>
          </a:p>
          <a:p>
            <a:r>
              <a:rPr lang="de-DE" dirty="0" smtClean="0"/>
              <a:t>You directly have a todo list for the workshop.</a:t>
            </a:r>
          </a:p>
          <a:p>
            <a:r>
              <a:rPr lang="de-DE" dirty="0" smtClean="0"/>
              <a:t>If similar problems recur, you can check the cirumstances.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35513" y="1961586"/>
            <a:ext cx="4260850" cy="3993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Documentation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While performance testing especially suspension parameters are important.</a:t>
            </a:r>
          </a:p>
          <a:p>
            <a:r>
              <a:rPr lang="de-DE" dirty="0" smtClean="0"/>
              <a:t>Write them down! </a:t>
            </a:r>
          </a:p>
          <a:p>
            <a:pPr lvl="1"/>
            <a:r>
              <a:rPr lang="de-DE" dirty="0" smtClean="0"/>
              <a:t>Comment  them in your test log!</a:t>
            </a:r>
          </a:p>
          <a:p>
            <a:r>
              <a:rPr lang="de-DE" dirty="0" smtClean="0"/>
              <a:t>Than you have different setups for competition.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633457" y="1891825"/>
            <a:ext cx="4939671" cy="345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Documentation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Write a tire book.</a:t>
            </a:r>
          </a:p>
          <a:p>
            <a:r>
              <a:rPr lang="de-DE" dirty="0" smtClean="0"/>
              <a:t>Every tire should be marked.</a:t>
            </a:r>
          </a:p>
          <a:p>
            <a:r>
              <a:rPr lang="de-DE" dirty="0" smtClean="0"/>
              <a:t>Best would be to write down </a:t>
            </a:r>
            <a:r>
              <a:rPr lang="en-US" dirty="0" smtClean="0"/>
              <a:t>every</a:t>
            </a:r>
            <a:r>
              <a:rPr lang="de-DE" dirty="0" smtClean="0"/>
              <a:t> heat</a:t>
            </a:r>
            <a:r>
              <a:rPr lang="en-US" dirty="0" smtClean="0"/>
              <a:t> cycle.</a:t>
            </a:r>
          </a:p>
          <a:p>
            <a:r>
              <a:rPr lang="en-US" dirty="0" smtClean="0"/>
              <a:t>Watch the tire! You can learn a lot from the thread wear!</a:t>
            </a:r>
            <a:endParaRPr lang="en-US" dirty="0"/>
          </a:p>
        </p:txBody>
      </p:sp>
      <p:pic>
        <p:nvPicPr>
          <p:cNvPr id="8194" name="Picture 2" descr="R:\11-4\2009_09_Wettbewerb Italien\Tommi_Italy2009\autocross\Gallery\dsc02305 (Bearbeitet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6160" t="13881" r="10360" b="2000"/>
          <a:stretch>
            <a:fillRect/>
          </a:stretch>
        </p:blipFill>
        <p:spPr bwMode="auto">
          <a:xfrm>
            <a:off x="5810491" y="1155596"/>
            <a:ext cx="2939970" cy="504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Safety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Especially with student built prototype cars very important!</a:t>
            </a:r>
          </a:p>
          <a:p>
            <a:r>
              <a:rPr lang="de-DE" dirty="0" smtClean="0"/>
              <a:t>Almost everything can happen.</a:t>
            </a:r>
          </a:p>
          <a:p>
            <a:r>
              <a:rPr lang="de-DE" dirty="0" smtClean="0"/>
              <a:t>Even at competition you can see </a:t>
            </a:r>
            <a:r>
              <a:rPr lang="en-US" dirty="0" smtClean="0"/>
              <a:t>flying wheels or burning cars.</a:t>
            </a:r>
            <a:endParaRPr lang="en-US" dirty="0"/>
          </a:p>
        </p:txBody>
      </p:sp>
      <p:pic>
        <p:nvPicPr>
          <p:cNvPr id="7" name="Content Placeholder 6" descr="phoca_thumb_l_Formula-SAE-Italy-2009-16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35513" y="2537038"/>
            <a:ext cx="4260850" cy="284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Safety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Especially with student built prototype cars very important!</a:t>
            </a:r>
          </a:p>
          <a:p>
            <a:r>
              <a:rPr lang="de-DE" dirty="0" smtClean="0"/>
              <a:t>Almost everything can happen.</a:t>
            </a:r>
          </a:p>
          <a:p>
            <a:r>
              <a:rPr lang="de-DE" dirty="0" smtClean="0"/>
              <a:t>Even at competition you can see </a:t>
            </a:r>
            <a:r>
              <a:rPr lang="en-US" dirty="0" smtClean="0"/>
              <a:t>flying wheels or burning cars.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35513" y="2289733"/>
            <a:ext cx="4260850" cy="3337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Safety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Especially with student built prototype cars very important!</a:t>
            </a:r>
          </a:p>
          <a:p>
            <a:r>
              <a:rPr lang="de-DE" dirty="0" smtClean="0"/>
              <a:t>Almost everything can happen.</a:t>
            </a:r>
          </a:p>
          <a:p>
            <a:r>
              <a:rPr lang="de-DE" dirty="0" smtClean="0"/>
              <a:t>Even at competition you can see </a:t>
            </a:r>
            <a:r>
              <a:rPr lang="en-US" dirty="0" smtClean="0"/>
              <a:t>flying wheels or burning cars.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5" descr="flam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35513" y="2312678"/>
            <a:ext cx="4260850" cy="329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Safety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...</a:t>
            </a:r>
          </a:p>
          <a:p>
            <a:r>
              <a:rPr lang="en-US" dirty="0" smtClean="0"/>
              <a:t>What can you do?</a:t>
            </a:r>
          </a:p>
          <a:p>
            <a:r>
              <a:rPr lang="en-US" dirty="0" smtClean="0"/>
              <a:t>Always drive with full driver protection.</a:t>
            </a:r>
          </a:p>
          <a:p>
            <a:r>
              <a:rPr lang="en-US" dirty="0" smtClean="0"/>
              <a:t>Always leave a lot space between your track and obstacles.</a:t>
            </a:r>
          </a:p>
          <a:p>
            <a:r>
              <a:rPr lang="en-US" dirty="0" smtClean="0"/>
              <a:t>Always have your fire extinguisher with you.</a:t>
            </a:r>
          </a:p>
          <a:p>
            <a:r>
              <a:rPr lang="en-US" dirty="0" smtClean="0"/>
              <a:t>Dedicate one person as fire man.</a:t>
            </a:r>
            <a:endParaRPr lang="en-US" dirty="0"/>
          </a:p>
        </p:txBody>
      </p:sp>
      <p:pic>
        <p:nvPicPr>
          <p:cNvPr id="7" name="Content Placeholder 6" descr="RTEmagicC_image3.jp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33827" y="2361236"/>
            <a:ext cx="4764433" cy="2699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Testing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Why testing?</a:t>
            </a:r>
          </a:p>
          <a:p>
            <a:r>
              <a:rPr lang="de-DE" dirty="0" smtClean="0"/>
              <a:t>Test ground</a:t>
            </a:r>
          </a:p>
          <a:p>
            <a:r>
              <a:rPr lang="de-DE" dirty="0" smtClean="0"/>
              <a:t>Test schedule</a:t>
            </a:r>
          </a:p>
          <a:p>
            <a:r>
              <a:rPr lang="de-DE" dirty="0" smtClean="0"/>
              <a:t>Test crew</a:t>
            </a:r>
          </a:p>
          <a:p>
            <a:r>
              <a:rPr lang="de-DE" dirty="0" smtClean="0"/>
              <a:t>Drivers</a:t>
            </a:r>
          </a:p>
          <a:p>
            <a:r>
              <a:rPr lang="de-DE" dirty="0" smtClean="0"/>
              <a:t>Preparation for testing</a:t>
            </a:r>
          </a:p>
          <a:p>
            <a:r>
              <a:rPr lang="de-DE" dirty="0" smtClean="0"/>
              <a:t>Documentation</a:t>
            </a:r>
          </a:p>
          <a:p>
            <a:r>
              <a:rPr lang="de-DE" dirty="0" smtClean="0"/>
              <a:t>Safety</a:t>
            </a:r>
          </a:p>
          <a:p>
            <a:endParaRPr lang="de-D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Coordination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Setting off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endParaRPr lang="de-DE" dirty="0" smtClean="0"/>
          </a:p>
          <a:p>
            <a:r>
              <a:rPr lang="de-DE" dirty="0" err="1" smtClean="0"/>
              <a:t>Scrutineering</a:t>
            </a:r>
            <a:endParaRPr lang="de-DE" dirty="0" smtClean="0"/>
          </a:p>
          <a:p>
            <a:r>
              <a:rPr lang="de-DE" dirty="0" err="1" smtClean="0"/>
              <a:t>Tilt</a:t>
            </a:r>
            <a:r>
              <a:rPr lang="de-DE" dirty="0" smtClean="0"/>
              <a:t>, Noise </a:t>
            </a:r>
            <a:r>
              <a:rPr lang="de-DE" dirty="0" err="1" smtClean="0"/>
              <a:t>and</a:t>
            </a:r>
            <a:r>
              <a:rPr lang="de-DE" dirty="0" smtClean="0"/>
              <a:t> Brake</a:t>
            </a:r>
          </a:p>
          <a:p>
            <a:r>
              <a:rPr lang="de-DE" dirty="0" smtClean="0"/>
              <a:t>Dynamics</a:t>
            </a:r>
          </a:p>
          <a:p>
            <a:r>
              <a:rPr lang="de-DE" dirty="0" err="1" smtClean="0"/>
              <a:t>Endurance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Setting off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checklist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guide</a:t>
            </a:r>
            <a:endParaRPr lang="de-DE" dirty="0" smtClean="0"/>
          </a:p>
          <a:p>
            <a:r>
              <a:rPr lang="de-DE" dirty="0" smtClean="0"/>
              <a:t>Bring all </a:t>
            </a:r>
            <a:r>
              <a:rPr lang="de-DE" dirty="0" err="1" smtClean="0"/>
              <a:t>other</a:t>
            </a:r>
            <a:r>
              <a:rPr lang="de-DE" dirty="0" smtClean="0"/>
              <a:t> spare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(</a:t>
            </a:r>
            <a:r>
              <a:rPr lang="de-DE" dirty="0" err="1" smtClean="0"/>
              <a:t>sheet</a:t>
            </a:r>
            <a:r>
              <a:rPr lang="de-DE" dirty="0" smtClean="0"/>
              <a:t> </a:t>
            </a:r>
            <a:r>
              <a:rPr lang="de-DE" dirty="0" err="1" smtClean="0"/>
              <a:t>metal</a:t>
            </a:r>
            <a:r>
              <a:rPr lang="de-DE" dirty="0" smtClean="0"/>
              <a:t>, </a:t>
            </a:r>
            <a:r>
              <a:rPr lang="de-DE" dirty="0" err="1" smtClean="0"/>
              <a:t>screws</a:t>
            </a:r>
            <a:r>
              <a:rPr lang="de-DE" dirty="0" smtClean="0"/>
              <a:t>,…)</a:t>
            </a:r>
          </a:p>
          <a:p>
            <a:r>
              <a:rPr lang="de-DE" dirty="0" smtClean="0"/>
              <a:t>Think of </a:t>
            </a:r>
            <a:r>
              <a:rPr lang="de-DE" dirty="0" smtClean="0"/>
              <a:t>different </a:t>
            </a:r>
            <a:r>
              <a:rPr lang="de-DE" dirty="0" smtClean="0"/>
              <a:t>szenarios</a:t>
            </a:r>
          </a:p>
          <a:p>
            <a:r>
              <a:rPr lang="de-DE" dirty="0" smtClean="0"/>
              <a:t>Think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carry</a:t>
            </a:r>
            <a:r>
              <a:rPr lang="de-DE" dirty="0" smtClean="0"/>
              <a:t> all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stuff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eventsite</a:t>
            </a:r>
            <a:endParaRPr lang="de-DE" dirty="0"/>
          </a:p>
        </p:txBody>
      </p:sp>
      <p:pic>
        <p:nvPicPr>
          <p:cNvPr id="1026" name="Picture 2" descr="R:\11-1\2006-06-10, Testen\DSCF6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68251" y="2363361"/>
            <a:ext cx="3600000" cy="2699999"/>
          </a:xfrm>
          <a:prstGeom prst="rect">
            <a:avLst/>
          </a:prstGeom>
          <a:noFill/>
        </p:spPr>
      </p:pic>
      <p:pic>
        <p:nvPicPr>
          <p:cNvPr id="5" name="Grafik 4" descr="Fank.jpg"/>
          <p:cNvPicPr>
            <a:picLocks noChangeAspect="1"/>
          </p:cNvPicPr>
          <p:nvPr/>
        </p:nvPicPr>
        <p:blipFill>
          <a:blip r:embed="rId3"/>
          <a:srcRect l="10878" r="27572"/>
          <a:stretch>
            <a:fillRect/>
          </a:stretch>
        </p:blipFill>
        <p:spPr>
          <a:xfrm>
            <a:off x="5262164" y="2121409"/>
            <a:ext cx="3600000" cy="390269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Setting off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Bring </a:t>
            </a:r>
            <a:r>
              <a:rPr lang="de-DE" dirty="0" err="1" smtClean="0"/>
              <a:t>tested</a:t>
            </a:r>
            <a:r>
              <a:rPr lang="de-DE" dirty="0" smtClean="0"/>
              <a:t> </a:t>
            </a:r>
            <a:r>
              <a:rPr lang="de-DE" dirty="0" err="1" smtClean="0"/>
              <a:t>tyre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endParaRPr lang="de-DE" dirty="0" smtClean="0"/>
          </a:p>
          <a:p>
            <a:r>
              <a:rPr lang="de-DE" dirty="0" smtClean="0"/>
              <a:t>Mount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correct</a:t>
            </a:r>
            <a:r>
              <a:rPr lang="de-DE" dirty="0" smtClean="0"/>
              <a:t> </a:t>
            </a:r>
            <a:r>
              <a:rPr lang="de-DE" dirty="0" err="1" smtClean="0"/>
              <a:t>tyres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home</a:t>
            </a:r>
            <a:endParaRPr lang="de-DE" dirty="0" smtClean="0"/>
          </a:p>
          <a:p>
            <a:r>
              <a:rPr lang="de-DE" dirty="0" smtClean="0"/>
              <a:t>Bring </a:t>
            </a:r>
            <a:r>
              <a:rPr lang="de-DE" dirty="0" err="1" smtClean="0"/>
              <a:t>enough</a:t>
            </a:r>
            <a:r>
              <a:rPr lang="de-DE" dirty="0" smtClean="0"/>
              <a:t> </a:t>
            </a:r>
            <a:r>
              <a:rPr lang="de-DE" dirty="0" err="1" smtClean="0"/>
              <a:t>rims</a:t>
            </a:r>
            <a:endParaRPr lang="de-DE" dirty="0" smtClean="0"/>
          </a:p>
          <a:p>
            <a:r>
              <a:rPr lang="de-DE" dirty="0" err="1" smtClean="0"/>
              <a:t>Maybe</a:t>
            </a:r>
            <a:r>
              <a:rPr lang="de-DE" dirty="0" smtClean="0"/>
              <a:t> </a:t>
            </a:r>
            <a:r>
              <a:rPr lang="de-DE" dirty="0" err="1" smtClean="0"/>
              <a:t>scrub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tyres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home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1026" name="Picture 2" descr="R:\11-1\2006-06-10, Testen\DSCF6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0563" t="6491" b="6874"/>
          <a:stretch>
            <a:fillRect/>
          </a:stretch>
        </p:blipFill>
        <p:spPr bwMode="auto">
          <a:xfrm>
            <a:off x="5285232" y="3259734"/>
            <a:ext cx="3600000" cy="26158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Scrutineering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Follow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smtClean="0"/>
              <a:t>inspection </a:t>
            </a:r>
            <a:r>
              <a:rPr lang="de-DE" dirty="0" err="1" smtClean="0"/>
              <a:t>sheet</a:t>
            </a:r>
            <a:r>
              <a:rPr lang="de-DE" dirty="0" smtClean="0"/>
              <a:t>,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scrutineering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alumnis</a:t>
            </a:r>
            <a:endParaRPr lang="de-DE" dirty="0" smtClean="0"/>
          </a:p>
          <a:p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car</a:t>
            </a:r>
            <a:r>
              <a:rPr lang="de-DE" dirty="0" smtClean="0"/>
              <a:t> </a:t>
            </a:r>
            <a:r>
              <a:rPr lang="de-DE" dirty="0" err="1" smtClean="0"/>
              <a:t>scrutineering</a:t>
            </a:r>
            <a:r>
              <a:rPr lang="de-DE" dirty="0" smtClean="0"/>
              <a:t> </a:t>
            </a:r>
            <a:r>
              <a:rPr lang="de-DE" dirty="0" err="1" smtClean="0"/>
              <a:t>proof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after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rollout</a:t>
            </a:r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 err="1" smtClean="0"/>
              <a:t>doubt</a:t>
            </a:r>
            <a:r>
              <a:rPr lang="de-DE" dirty="0" smtClean="0"/>
              <a:t>: </a:t>
            </a:r>
            <a:r>
              <a:rPr lang="de-DE" dirty="0" err="1" smtClean="0"/>
              <a:t>Ask</a:t>
            </a:r>
            <a:r>
              <a:rPr lang="de-DE" dirty="0" smtClean="0"/>
              <a:t>,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backup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2050" name="Picture 2" descr="R:\11-4\2009_09_Wettbewerb Italien\Tommi_Italy2009\endurance\Gallery\dsc024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521031" y="1492431"/>
            <a:ext cx="3167013" cy="4439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Tilt</a:t>
            </a:r>
            <a:r>
              <a:rPr lang="de-DE" dirty="0" smtClean="0"/>
              <a:t>, Noise </a:t>
            </a:r>
            <a:r>
              <a:rPr lang="de-DE" dirty="0" err="1" smtClean="0"/>
              <a:t>and</a:t>
            </a:r>
            <a:r>
              <a:rPr lang="de-DE" dirty="0" smtClean="0"/>
              <a:t> Brake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Test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home</a:t>
            </a:r>
            <a:r>
              <a:rPr lang="de-DE" dirty="0" smtClean="0"/>
              <a:t>!</a:t>
            </a:r>
          </a:p>
          <a:p>
            <a:r>
              <a:rPr lang="de-DE" dirty="0" smtClean="0"/>
              <a:t>Bring a </a:t>
            </a:r>
            <a:r>
              <a:rPr lang="de-DE" dirty="0" err="1" smtClean="0"/>
              <a:t>backup</a:t>
            </a:r>
            <a:r>
              <a:rPr lang="de-DE" dirty="0" smtClean="0"/>
              <a:t> </a:t>
            </a:r>
            <a:r>
              <a:rPr lang="de-DE" dirty="0" err="1" smtClean="0"/>
              <a:t>muffler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Dynamics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619250"/>
            <a:ext cx="8484484" cy="4678363"/>
          </a:xfrm>
        </p:spPr>
        <p:txBody>
          <a:bodyPr/>
          <a:lstStyle/>
          <a:p>
            <a:r>
              <a:rPr lang="en-US" dirty="0" smtClean="0"/>
              <a:t>Define the 4 Dynamic Area guys for the whole event</a:t>
            </a:r>
          </a:p>
          <a:p>
            <a:r>
              <a:rPr lang="en-US" dirty="0" smtClean="0"/>
              <a:t>Define the belt-on-guy for the endurance</a:t>
            </a:r>
          </a:p>
          <a:p>
            <a:r>
              <a:rPr lang="en-US" dirty="0" smtClean="0"/>
              <a:t>Define the drivers in the early testing phase latest</a:t>
            </a:r>
          </a:p>
          <a:p>
            <a:r>
              <a:rPr lang="en-US" dirty="0" smtClean="0"/>
              <a:t>Check, but don’t over check the car in the evening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Dynamics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619250"/>
            <a:ext cx="5926479" cy="4678363"/>
          </a:xfrm>
        </p:spPr>
        <p:txBody>
          <a:bodyPr/>
          <a:lstStyle/>
          <a:p>
            <a:r>
              <a:rPr lang="de-DE" dirty="0" smtClean="0"/>
              <a:t>Warm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engine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enough</a:t>
            </a:r>
            <a:endParaRPr lang="de-DE" dirty="0" smtClean="0"/>
          </a:p>
          <a:p>
            <a:r>
              <a:rPr lang="de-DE" dirty="0" smtClean="0"/>
              <a:t>Fuel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enough</a:t>
            </a:r>
            <a:endParaRPr lang="de-DE" dirty="0" smtClean="0"/>
          </a:p>
          <a:p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wait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endParaRPr lang="de-DE" dirty="0" smtClean="0"/>
          </a:p>
          <a:p>
            <a:r>
              <a:rPr lang="de-DE" dirty="0" err="1" smtClean="0"/>
              <a:t>Don‘t</a:t>
            </a:r>
            <a:r>
              <a:rPr lang="de-DE" dirty="0" smtClean="0"/>
              <a:t> do </a:t>
            </a:r>
            <a:r>
              <a:rPr lang="de-DE" dirty="0" err="1" smtClean="0"/>
              <a:t>panic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endParaRPr lang="de-DE" dirty="0" smtClean="0"/>
          </a:p>
          <a:p>
            <a:r>
              <a:rPr lang="de-DE" dirty="0" smtClean="0"/>
              <a:t>Ride </a:t>
            </a:r>
            <a:r>
              <a:rPr lang="de-DE" dirty="0" err="1" smtClean="0"/>
              <a:t>height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bad</a:t>
            </a:r>
            <a:r>
              <a:rPr lang="de-DE" dirty="0" smtClean="0"/>
              <a:t> </a:t>
            </a:r>
            <a:r>
              <a:rPr lang="de-DE" dirty="0" err="1" smtClean="0"/>
              <a:t>wheel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endParaRPr lang="de-DE" dirty="0"/>
          </a:p>
        </p:txBody>
      </p:sp>
      <p:sp>
        <p:nvSpPr>
          <p:cNvPr id="5" name="Multiply 4"/>
          <p:cNvSpPr/>
          <p:nvPr/>
        </p:nvSpPr>
        <p:spPr bwMode="auto">
          <a:xfrm>
            <a:off x="4898571" y="1645920"/>
            <a:ext cx="3997235" cy="4362994"/>
          </a:xfrm>
          <a:prstGeom prst="mathMultiply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5000"/>
              <a:buFontTx/>
              <a:buNone/>
              <a:tabLst/>
            </a:pPr>
            <a:endParaRPr kumimoji="0" lang="de-DE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Endurance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Check </a:t>
            </a:r>
            <a:r>
              <a:rPr lang="de-DE" dirty="0" err="1" smtClean="0"/>
              <a:t>damper</a:t>
            </a:r>
            <a:r>
              <a:rPr lang="de-DE" dirty="0" smtClean="0"/>
              <a:t> </a:t>
            </a:r>
            <a:r>
              <a:rPr lang="de-DE" dirty="0" err="1" smtClean="0"/>
              <a:t>setting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tyre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endParaRPr lang="de-DE" dirty="0" smtClean="0"/>
          </a:p>
          <a:p>
            <a:r>
              <a:rPr lang="de-DE" dirty="0" smtClean="0"/>
              <a:t>Warm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engine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enough</a:t>
            </a:r>
            <a:endParaRPr lang="de-DE" dirty="0" smtClean="0"/>
          </a:p>
          <a:p>
            <a:r>
              <a:rPr lang="de-DE" dirty="0" smtClean="0"/>
              <a:t>Fuel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enough</a:t>
            </a:r>
            <a:endParaRPr lang="de-DE" dirty="0" smtClean="0"/>
          </a:p>
          <a:p>
            <a:r>
              <a:rPr lang="de-DE" dirty="0" err="1" smtClean="0"/>
              <a:t>Don‘t</a:t>
            </a:r>
            <a:r>
              <a:rPr lang="de-DE" dirty="0" smtClean="0"/>
              <a:t> knock </a:t>
            </a:r>
            <a:r>
              <a:rPr lang="de-DE" dirty="0" err="1" smtClean="0"/>
              <a:t>cones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97920" y="3589091"/>
            <a:ext cx="3600000" cy="23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20090809_17-11-26_3303_Almon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5933" y="1638300"/>
            <a:ext cx="6542173" cy="434400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Dynamics : The </a:t>
            </a:r>
            <a:r>
              <a:rPr lang="de-DE" dirty="0" err="1" smtClean="0"/>
              <a:t>driver</a:t>
            </a:r>
            <a:endParaRPr lang="de-DE" dirty="0"/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2959100" y="2070100"/>
            <a:ext cx="2235200" cy="1701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5000"/>
              <a:buFontTx/>
              <a:buNone/>
              <a:tabLst/>
            </a:pPr>
            <a:endParaRPr kumimoji="0" lang="en-GB" sz="2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2755900" y="1981200"/>
            <a:ext cx="2374900" cy="15621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5000"/>
              <a:buFontTx/>
              <a:buNone/>
              <a:tabLst/>
            </a:pPr>
            <a:endParaRPr kumimoji="0" lang="en-GB" sz="2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form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famous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Driver </a:t>
            </a:r>
            <a:r>
              <a:rPr lang="de-DE" dirty="0" err="1" smtClean="0"/>
              <a:t>casting</a:t>
            </a:r>
            <a:r>
              <a:rPr lang="de-DE" dirty="0" smtClean="0"/>
              <a:t> : 	Find </a:t>
            </a:r>
            <a:r>
              <a:rPr lang="de-DE" dirty="0" err="1" smtClean="0"/>
              <a:t>your</a:t>
            </a:r>
            <a:r>
              <a:rPr lang="de-DE" dirty="0" smtClean="0"/>
              <a:t> „</a:t>
            </a:r>
            <a:r>
              <a:rPr lang="de-DE" dirty="0" err="1" smtClean="0"/>
              <a:t>driver</a:t>
            </a:r>
            <a:r>
              <a:rPr lang="de-DE" dirty="0" smtClean="0"/>
              <a:t> </a:t>
            </a:r>
            <a:r>
              <a:rPr lang="de-DE" dirty="0" err="1" smtClean="0"/>
              <a:t>raw</a:t>
            </a:r>
            <a:r>
              <a:rPr lang="de-DE" dirty="0" smtClean="0"/>
              <a:t> material“</a:t>
            </a:r>
          </a:p>
          <a:p>
            <a:r>
              <a:rPr lang="de-DE" dirty="0" smtClean="0"/>
              <a:t>Driver </a:t>
            </a:r>
            <a:r>
              <a:rPr lang="de-DE" dirty="0" err="1" smtClean="0"/>
              <a:t>training</a:t>
            </a:r>
            <a:r>
              <a:rPr lang="de-DE" dirty="0" smtClean="0"/>
              <a:t> : 	</a:t>
            </a:r>
            <a:r>
              <a:rPr lang="de-DE" dirty="0" err="1" smtClean="0"/>
              <a:t>Give</a:t>
            </a:r>
            <a:r>
              <a:rPr lang="de-DE" dirty="0" smtClean="0"/>
              <a:t> </a:t>
            </a:r>
            <a:r>
              <a:rPr lang="de-DE" dirty="0" err="1" smtClean="0"/>
              <a:t>him</a:t>
            </a:r>
            <a:r>
              <a:rPr lang="de-DE" dirty="0" smtClean="0"/>
              <a:t> a </a:t>
            </a:r>
            <a:r>
              <a:rPr lang="de-DE" dirty="0" err="1" smtClean="0"/>
              <a:t>shape</a:t>
            </a:r>
            <a:endParaRPr lang="de-DE" dirty="0" smtClean="0"/>
          </a:p>
          <a:p>
            <a:r>
              <a:rPr lang="de-DE" dirty="0" err="1" smtClean="0"/>
              <a:t>Testing</a:t>
            </a:r>
            <a:r>
              <a:rPr lang="de-DE" dirty="0" smtClean="0"/>
              <a:t> : 		</a:t>
            </a:r>
            <a:r>
              <a:rPr lang="de-DE" dirty="0" err="1" smtClean="0"/>
              <a:t>Effective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endParaRPr lang="de-DE" dirty="0" smtClean="0"/>
          </a:p>
          <a:p>
            <a:r>
              <a:rPr lang="de-DE" dirty="0" err="1" smtClean="0"/>
              <a:t>Competition</a:t>
            </a:r>
            <a:r>
              <a:rPr lang="de-DE" dirty="0" smtClean="0"/>
              <a:t> :		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perfect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perform</a:t>
            </a:r>
            <a:r>
              <a:rPr lang="de-DE" dirty="0" smtClean="0"/>
              <a:t> well</a:t>
            </a:r>
          </a:p>
          <a:p>
            <a:pPr>
              <a:buNone/>
            </a:pPr>
            <a:r>
              <a:rPr lang="de-DE" dirty="0" smtClean="0"/>
              <a:t>				 …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YOUR </a:t>
            </a:r>
            <a:r>
              <a:rPr lang="de-DE" dirty="0" err="1" smtClean="0"/>
              <a:t>famous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</a:t>
            </a:r>
            <a:endParaRPr lang="de-DE" dirty="0" smtClean="0"/>
          </a:p>
          <a:p>
            <a:r>
              <a:rPr lang="de-DE" dirty="0" err="1" smtClean="0"/>
              <a:t>Ergonomics</a:t>
            </a:r>
            <a:r>
              <a:rPr lang="de-DE" dirty="0" smtClean="0"/>
              <a:t> :		The </a:t>
            </a:r>
            <a:r>
              <a:rPr lang="de-DE" dirty="0" err="1" smtClean="0"/>
              <a:t>drivers</a:t>
            </a:r>
            <a:r>
              <a:rPr lang="de-DE" dirty="0" smtClean="0"/>
              <a:t> </a:t>
            </a:r>
            <a:r>
              <a:rPr lang="de-DE" dirty="0" err="1" smtClean="0"/>
              <a:t>workplace</a:t>
            </a:r>
            <a:r>
              <a:rPr lang="de-DE" dirty="0" smtClean="0"/>
              <a:t>		</a:t>
            </a:r>
            <a:endParaRPr lang="de-DE" dirty="0" smtClean="0">
              <a:sym typeface="Wingdings" pitchFamily="2" charset="2"/>
            </a:endParaRPr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Why testing?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The first thing the car should do is to run reliable.</a:t>
            </a:r>
          </a:p>
          <a:p>
            <a:r>
              <a:rPr lang="de-DE" dirty="0" smtClean="0"/>
              <a:t>Sounds easier as it is!</a:t>
            </a:r>
            <a:endParaRPr lang="de-DE" dirty="0"/>
          </a:p>
        </p:txBody>
      </p:sp>
      <p:pic>
        <p:nvPicPr>
          <p:cNvPr id="1026" name="Picture 2" descr="R:\11-1\2006-06-10, Testen\DSCF6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667" t="6658" r="37310" b="12814"/>
          <a:stretch>
            <a:fillRect/>
          </a:stretch>
        </p:blipFill>
        <p:spPr bwMode="auto">
          <a:xfrm>
            <a:off x="5003075" y="1873818"/>
            <a:ext cx="3817869" cy="404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Driver </a:t>
            </a:r>
            <a:r>
              <a:rPr lang="de-DE" dirty="0" err="1" smtClean="0"/>
              <a:t>casting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Driver </a:t>
            </a:r>
            <a:r>
              <a:rPr lang="de-DE" dirty="0" err="1" smtClean="0"/>
              <a:t>raw</a:t>
            </a:r>
            <a:r>
              <a:rPr lang="de-DE" dirty="0" smtClean="0"/>
              <a:t> material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qualities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Talent</a:t>
            </a:r>
          </a:p>
          <a:p>
            <a:pPr lvl="1"/>
            <a:r>
              <a:rPr lang="de-DE" dirty="0" err="1" smtClean="0"/>
              <a:t>Reliability</a:t>
            </a:r>
            <a:endParaRPr lang="de-DE" dirty="0" smtClean="0"/>
          </a:p>
          <a:p>
            <a:pPr lvl="1"/>
            <a:r>
              <a:rPr lang="de-DE" dirty="0" err="1" smtClean="0"/>
              <a:t>Willing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spend</a:t>
            </a:r>
            <a:r>
              <a:rPr lang="de-DE" dirty="0" smtClean="0"/>
              <a:t> extra time (</a:t>
            </a:r>
            <a:r>
              <a:rPr lang="de-DE" dirty="0" err="1" smtClean="0"/>
              <a:t>weekends</a:t>
            </a:r>
            <a:r>
              <a:rPr lang="de-DE" dirty="0" smtClean="0"/>
              <a:t>!)</a:t>
            </a:r>
          </a:p>
          <a:p>
            <a:pPr lvl="1"/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endParaRPr lang="de-DE" dirty="0" smtClean="0"/>
          </a:p>
          <a:p>
            <a:pPr lvl="1"/>
            <a:r>
              <a:rPr lang="de-DE" dirty="0" err="1" smtClean="0"/>
              <a:t>Character</a:t>
            </a:r>
            <a:r>
              <a:rPr lang="de-DE" dirty="0" smtClean="0"/>
              <a:t>: </a:t>
            </a:r>
            <a:r>
              <a:rPr lang="de-DE" dirty="0" err="1" smtClean="0"/>
              <a:t>calm</a:t>
            </a:r>
            <a:r>
              <a:rPr lang="de-DE" dirty="0" smtClean="0"/>
              <a:t>, sensible, </a:t>
            </a:r>
            <a:r>
              <a:rPr lang="de-DE" dirty="0" err="1" smtClean="0"/>
              <a:t>no</a:t>
            </a:r>
            <a:r>
              <a:rPr lang="de-DE" dirty="0" smtClean="0"/>
              <a:t> „prima </a:t>
            </a:r>
            <a:r>
              <a:rPr lang="de-DE" dirty="0" err="1" smtClean="0"/>
              <a:t>donna</a:t>
            </a:r>
            <a:r>
              <a:rPr lang="de-DE" dirty="0" smtClean="0"/>
              <a:t> </a:t>
            </a:r>
            <a:r>
              <a:rPr lang="de-DE" dirty="0" err="1" smtClean="0"/>
              <a:t>behaviour</a:t>
            </a:r>
            <a:r>
              <a:rPr lang="de-DE" dirty="0" smtClean="0"/>
              <a:t>“</a:t>
            </a:r>
          </a:p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cast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Karting,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cars</a:t>
            </a:r>
            <a:r>
              <a:rPr lang="de-DE" dirty="0" smtClean="0"/>
              <a:t>…</a:t>
            </a:r>
          </a:p>
          <a:p>
            <a:pPr lvl="1"/>
            <a:r>
              <a:rPr lang="de-DE" dirty="0" err="1" smtClean="0"/>
              <a:t>Important</a:t>
            </a:r>
            <a:r>
              <a:rPr lang="de-DE" dirty="0" smtClean="0"/>
              <a:t>: Driver </a:t>
            </a:r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– 6 </a:t>
            </a:r>
            <a:r>
              <a:rPr lang="de-DE" dirty="0" err="1" smtClean="0"/>
              <a:t>drivers</a:t>
            </a:r>
            <a:endParaRPr lang="de-D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Driver </a:t>
            </a:r>
            <a:r>
              <a:rPr lang="de-DE" dirty="0" err="1" smtClean="0"/>
              <a:t>training</a:t>
            </a:r>
            <a:r>
              <a:rPr lang="de-DE" dirty="0" smtClean="0"/>
              <a:t> – </a:t>
            </a:r>
            <a:r>
              <a:rPr lang="de-DE" dirty="0" err="1" smtClean="0"/>
              <a:t>Shaping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Testing</a:t>
            </a:r>
            <a:r>
              <a:rPr lang="de-DE" dirty="0" smtClean="0"/>
              <a:t> time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valuable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drivers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allowed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drive</a:t>
            </a:r>
            <a:endParaRPr lang="de-DE" dirty="0" smtClean="0"/>
          </a:p>
          <a:p>
            <a:r>
              <a:rPr lang="de-DE" dirty="0" smtClean="0"/>
              <a:t>First </a:t>
            </a:r>
            <a:r>
              <a:rPr lang="de-DE" dirty="0" err="1" smtClean="0"/>
              <a:t>decision</a:t>
            </a:r>
            <a:r>
              <a:rPr lang="de-DE" dirty="0" smtClean="0"/>
              <a:t>: Who </a:t>
            </a:r>
            <a:r>
              <a:rPr lang="de-DE" dirty="0" err="1" smtClean="0"/>
              <a:t>drives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dynamic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endParaRPr lang="de-DE" dirty="0" smtClean="0"/>
          </a:p>
          <a:p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car</a:t>
            </a:r>
            <a:r>
              <a:rPr lang="de-DE" dirty="0" smtClean="0"/>
              <a:t> – </a:t>
            </a:r>
            <a:r>
              <a:rPr lang="de-DE" dirty="0" err="1" smtClean="0"/>
              <a:t>drive</a:t>
            </a:r>
            <a:r>
              <a:rPr lang="de-DE" dirty="0" smtClean="0"/>
              <a:t>, </a:t>
            </a:r>
            <a:r>
              <a:rPr lang="de-DE" dirty="0" err="1" smtClean="0"/>
              <a:t>drive</a:t>
            </a:r>
            <a:r>
              <a:rPr lang="de-DE" dirty="0" smtClean="0"/>
              <a:t>, </a:t>
            </a:r>
            <a:r>
              <a:rPr lang="de-DE" dirty="0" err="1" smtClean="0"/>
              <a:t>drive</a:t>
            </a:r>
            <a:r>
              <a:rPr lang="de-DE" dirty="0" smtClean="0"/>
              <a:t>.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hassle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!</a:t>
            </a:r>
          </a:p>
          <a:p>
            <a:r>
              <a:rPr lang="de-DE" dirty="0" err="1" smtClean="0"/>
              <a:t>Build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Formula</a:t>
            </a:r>
            <a:r>
              <a:rPr lang="de-DE" dirty="0" smtClean="0"/>
              <a:t> Student </a:t>
            </a:r>
            <a:r>
              <a:rPr lang="de-DE" dirty="0" err="1" smtClean="0"/>
              <a:t>tracks</a:t>
            </a:r>
            <a:endParaRPr lang="de-DE" dirty="0" smtClean="0"/>
          </a:p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cones</a:t>
            </a:r>
            <a:r>
              <a:rPr lang="de-DE" dirty="0" smtClean="0"/>
              <a:t>, </a:t>
            </a:r>
            <a:r>
              <a:rPr lang="de-DE" dirty="0" err="1" smtClean="0"/>
              <a:t>mark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count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,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avoid</a:t>
            </a:r>
            <a:r>
              <a:rPr lang="de-DE" dirty="0" smtClean="0"/>
              <a:t> Off </a:t>
            </a:r>
            <a:r>
              <a:rPr lang="de-DE" dirty="0" err="1" smtClean="0"/>
              <a:t>Courses</a:t>
            </a:r>
            <a:endParaRPr lang="de-DE" dirty="0" smtClean="0"/>
          </a:p>
          <a:p>
            <a:r>
              <a:rPr lang="de-DE" dirty="0" smtClean="0"/>
              <a:t>Practice </a:t>
            </a:r>
            <a:r>
              <a:rPr lang="de-DE" dirty="0" err="1" smtClean="0"/>
              <a:t>dynamic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 smtClean="0"/>
          </a:p>
          <a:p>
            <a:r>
              <a:rPr lang="de-DE" dirty="0" smtClean="0"/>
              <a:t>Practice </a:t>
            </a:r>
            <a:r>
              <a:rPr lang="de-DE" dirty="0" err="1" smtClean="0"/>
              <a:t>difficult</a:t>
            </a:r>
            <a:r>
              <a:rPr lang="de-DE" dirty="0" smtClean="0"/>
              <a:t> </a:t>
            </a:r>
            <a:r>
              <a:rPr lang="de-DE" dirty="0" err="1" smtClean="0"/>
              <a:t>situations</a:t>
            </a:r>
            <a:r>
              <a:rPr lang="de-DE" dirty="0" smtClean="0"/>
              <a:t> – </a:t>
            </a:r>
            <a:r>
              <a:rPr lang="de-DE" dirty="0" err="1" smtClean="0"/>
              <a:t>confidence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endParaRPr lang="de-DE" dirty="0" smtClean="0"/>
          </a:p>
          <a:p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fitness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–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gives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mental </a:t>
            </a:r>
            <a:r>
              <a:rPr lang="de-DE" dirty="0" err="1" smtClean="0"/>
              <a:t>fitness</a:t>
            </a: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4" name="Grafik 3" descr="2008-03-15_F07112B_Testen_Schwieberdingen_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254500"/>
            <a:ext cx="2895600" cy="1930400"/>
          </a:xfrm>
          <a:prstGeom prst="rect">
            <a:avLst/>
          </a:prstGeom>
        </p:spPr>
      </p:pic>
      <p:pic>
        <p:nvPicPr>
          <p:cNvPr id="7" name="Grafik 6" descr="DSCF03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628774"/>
            <a:ext cx="4343400" cy="32575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Testing</a:t>
            </a:r>
            <a:r>
              <a:rPr lang="de-DE" dirty="0" smtClean="0"/>
              <a:t> – </a:t>
            </a:r>
            <a:r>
              <a:rPr lang="de-DE" dirty="0" err="1" smtClean="0"/>
              <a:t>Effective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Drivers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tiny</a:t>
            </a:r>
            <a:r>
              <a:rPr lang="de-DE" dirty="0" smtClean="0"/>
              <a:t> </a:t>
            </a:r>
            <a:r>
              <a:rPr lang="de-DE" dirty="0" err="1" smtClean="0"/>
              <a:t>little</a:t>
            </a:r>
            <a:r>
              <a:rPr lang="de-DE" dirty="0" smtClean="0"/>
              <a:t> </a:t>
            </a:r>
            <a:r>
              <a:rPr lang="de-DE" dirty="0" err="1" smtClean="0"/>
              <a:t>brains</a:t>
            </a:r>
            <a:r>
              <a:rPr lang="de-DE" dirty="0" smtClean="0"/>
              <a:t> – </a:t>
            </a:r>
            <a:r>
              <a:rPr lang="de-DE" dirty="0" err="1" smtClean="0"/>
              <a:t>at</a:t>
            </a:r>
            <a:r>
              <a:rPr lang="de-DE" dirty="0" smtClean="0"/>
              <a:t> least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car</a:t>
            </a:r>
            <a:endParaRPr lang="de-DE" dirty="0" smtClean="0"/>
          </a:p>
          <a:p>
            <a:pPr lvl="1"/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person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communicates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endParaRPr lang="de-DE" dirty="0" smtClean="0"/>
          </a:p>
          <a:p>
            <a:pPr lvl="1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person</a:t>
            </a:r>
            <a:r>
              <a:rPr lang="de-DE" dirty="0" smtClean="0"/>
              <a:t> –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THIS </a:t>
            </a:r>
            <a:r>
              <a:rPr lang="de-DE" dirty="0" err="1" smtClean="0"/>
              <a:t>person</a:t>
            </a:r>
            <a:r>
              <a:rPr lang="de-DE" dirty="0" smtClean="0"/>
              <a:t>, </a:t>
            </a:r>
            <a:r>
              <a:rPr lang="de-DE" dirty="0" err="1" smtClean="0"/>
              <a:t>tells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</a:t>
            </a:r>
          </a:p>
          <a:p>
            <a:pPr lvl="1"/>
            <a:r>
              <a:rPr lang="de-DE" dirty="0" smtClean="0"/>
              <a:t>The </a:t>
            </a:r>
            <a:r>
              <a:rPr lang="de-DE" dirty="0" err="1" smtClean="0"/>
              <a:t>driver</a:t>
            </a:r>
            <a:r>
              <a:rPr lang="de-DE" dirty="0" smtClean="0"/>
              <a:t> </a:t>
            </a:r>
            <a:r>
              <a:rPr lang="de-DE" dirty="0" err="1" smtClean="0"/>
              <a:t>can‘t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what‘s</a:t>
            </a:r>
            <a:r>
              <a:rPr lang="de-DE" dirty="0" smtClean="0"/>
              <a:t> </a:t>
            </a:r>
            <a:r>
              <a:rPr lang="de-DE" dirty="0" err="1" smtClean="0"/>
              <a:t>going</a:t>
            </a:r>
            <a:r>
              <a:rPr lang="de-DE" dirty="0" smtClean="0"/>
              <a:t> on </a:t>
            </a:r>
            <a:r>
              <a:rPr lang="de-DE" dirty="0" err="1" smtClean="0"/>
              <a:t>behind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hoop</a:t>
            </a:r>
            <a:r>
              <a:rPr lang="de-DE" dirty="0" smtClean="0"/>
              <a:t> – DANGER!</a:t>
            </a:r>
          </a:p>
          <a:p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: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laptimes</a:t>
            </a:r>
            <a:endParaRPr lang="de-DE" dirty="0" smtClean="0"/>
          </a:p>
          <a:p>
            <a:r>
              <a:rPr lang="de-DE" dirty="0" smtClean="0"/>
              <a:t>Listen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r>
              <a:rPr lang="de-DE" dirty="0" smtClean="0"/>
              <a:t> – talk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endParaRPr lang="de-DE" dirty="0" smtClean="0"/>
          </a:p>
          <a:p>
            <a:r>
              <a:rPr lang="de-DE" dirty="0" smtClean="0"/>
              <a:t>Drivers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write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sheets</a:t>
            </a:r>
            <a:endParaRPr lang="de-DE" dirty="0" smtClean="0"/>
          </a:p>
          <a:p>
            <a:pPr lvl="1"/>
            <a:endParaRPr lang="de-DE" dirty="0" smtClean="0"/>
          </a:p>
        </p:txBody>
      </p:sp>
      <p:pic>
        <p:nvPicPr>
          <p:cNvPr id="4" name="Grafik 3" descr="IMG_1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0700" y="3738032"/>
            <a:ext cx="3098800" cy="206586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Competition</a:t>
            </a:r>
            <a:r>
              <a:rPr lang="de-DE" dirty="0" smtClean="0"/>
              <a:t> </a:t>
            </a:r>
            <a:r>
              <a:rPr lang="de-DE" dirty="0" err="1" smtClean="0"/>
              <a:t>dynamics</a:t>
            </a:r>
            <a:r>
              <a:rPr lang="de-DE" dirty="0" smtClean="0"/>
              <a:t> – The </a:t>
            </a:r>
            <a:r>
              <a:rPr lang="de-DE" dirty="0" err="1" smtClean="0"/>
              <a:t>driver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front man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driver‘s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drive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fast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–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mistakes</a:t>
            </a:r>
            <a:endParaRPr lang="de-DE" dirty="0" smtClean="0"/>
          </a:p>
          <a:p>
            <a:r>
              <a:rPr lang="de-DE" dirty="0" smtClean="0"/>
              <a:t>Keep stress </a:t>
            </a:r>
            <a:r>
              <a:rPr lang="de-DE" dirty="0" err="1" smtClean="0"/>
              <a:t>away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him</a:t>
            </a:r>
            <a:r>
              <a:rPr lang="de-DE" dirty="0" smtClean="0"/>
              <a:t> on </a:t>
            </a:r>
            <a:r>
              <a:rPr lang="de-DE" dirty="0" err="1" smtClean="0"/>
              <a:t>dynamic</a:t>
            </a:r>
            <a:r>
              <a:rPr lang="de-DE" dirty="0" smtClean="0"/>
              <a:t> </a:t>
            </a:r>
            <a:r>
              <a:rPr lang="de-DE" dirty="0" err="1" smtClean="0"/>
              <a:t>days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 smtClean="0"/>
              <a:t>focus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driving</a:t>
            </a:r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 err="1" smtClean="0"/>
              <a:t>queue</a:t>
            </a:r>
            <a:r>
              <a:rPr lang="de-DE" dirty="0" smtClean="0"/>
              <a:t>: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r>
              <a:rPr lang="de-DE" dirty="0" smtClean="0"/>
              <a:t> </a:t>
            </a:r>
            <a:r>
              <a:rPr lang="de-DE" dirty="0" err="1" smtClean="0"/>
              <a:t>member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eye</a:t>
            </a:r>
            <a:r>
              <a:rPr lang="de-DE" dirty="0" smtClean="0"/>
              <a:t> </a:t>
            </a:r>
            <a:r>
              <a:rPr lang="de-DE" dirty="0" err="1" smtClean="0"/>
              <a:t>contact</a:t>
            </a:r>
            <a:endParaRPr lang="de-DE" dirty="0" smtClean="0"/>
          </a:p>
          <a:p>
            <a:r>
              <a:rPr lang="de-DE" dirty="0" smtClean="0"/>
              <a:t>Driver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trust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r>
              <a:rPr lang="de-DE" dirty="0" smtClean="0"/>
              <a:t> – </a:t>
            </a:r>
            <a:r>
              <a:rPr lang="de-DE" dirty="0" err="1" smtClean="0"/>
              <a:t>team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trust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endParaRPr lang="de-DE" dirty="0" smtClean="0"/>
          </a:p>
          <a:p>
            <a:r>
              <a:rPr lang="de-DE" dirty="0" smtClean="0"/>
              <a:t>Drivers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nervous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looked</a:t>
            </a:r>
            <a:r>
              <a:rPr lang="de-DE" dirty="0" smtClean="0"/>
              <a:t> after</a:t>
            </a:r>
          </a:p>
          <a:p>
            <a:pPr lvl="1"/>
            <a:r>
              <a:rPr lang="de-DE" dirty="0" err="1" smtClean="0"/>
              <a:t>Eat</a:t>
            </a:r>
            <a:r>
              <a:rPr lang="de-DE" dirty="0" smtClean="0"/>
              <a:t> in time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drink</a:t>
            </a:r>
            <a:r>
              <a:rPr lang="de-DE" dirty="0" smtClean="0"/>
              <a:t> </a:t>
            </a:r>
            <a:r>
              <a:rPr lang="de-DE" dirty="0" err="1" smtClean="0"/>
              <a:t>enough</a:t>
            </a:r>
            <a:endParaRPr lang="de-DE" dirty="0" smtClean="0"/>
          </a:p>
          <a:p>
            <a:pPr lvl="1"/>
            <a:r>
              <a:rPr lang="de-DE" dirty="0" err="1" smtClean="0"/>
              <a:t>Stay</a:t>
            </a:r>
            <a:r>
              <a:rPr lang="de-DE" dirty="0" smtClean="0"/>
              <a:t> </a:t>
            </a:r>
            <a:r>
              <a:rPr lang="de-DE" dirty="0" err="1" smtClean="0"/>
              <a:t>calm</a:t>
            </a:r>
            <a:r>
              <a:rPr lang="de-DE" dirty="0" smtClean="0"/>
              <a:t>, </a:t>
            </a:r>
            <a:r>
              <a:rPr lang="de-DE" dirty="0" err="1" smtClean="0"/>
              <a:t>watch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cars</a:t>
            </a:r>
            <a:r>
              <a:rPr lang="de-DE" dirty="0" smtClean="0"/>
              <a:t>, </a:t>
            </a:r>
            <a:r>
              <a:rPr lang="de-DE" dirty="0" err="1" smtClean="0"/>
              <a:t>take</a:t>
            </a:r>
            <a:r>
              <a:rPr lang="de-DE" dirty="0" smtClean="0"/>
              <a:t> a </a:t>
            </a:r>
            <a:r>
              <a:rPr lang="de-DE" dirty="0" err="1" smtClean="0"/>
              <a:t>nap</a:t>
            </a:r>
            <a:r>
              <a:rPr lang="de-DE" dirty="0" smtClean="0"/>
              <a:t> …</a:t>
            </a:r>
          </a:p>
          <a:p>
            <a:pPr lvl="1"/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hours</a:t>
            </a:r>
            <a:r>
              <a:rPr lang="de-DE" dirty="0" smtClean="0"/>
              <a:t> (in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sun</a:t>
            </a:r>
            <a:r>
              <a:rPr lang="de-DE" dirty="0" smtClean="0"/>
              <a:t>)</a:t>
            </a:r>
          </a:p>
        </p:txBody>
      </p:sp>
      <p:pic>
        <p:nvPicPr>
          <p:cNvPr id="4" name="Grafik 3" descr="2008-03-15_F07112B_Testen_Schwieberdingen_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1225" y="3697635"/>
            <a:ext cx="3683000" cy="2455333"/>
          </a:xfrm>
          <a:prstGeom prst="rect">
            <a:avLst/>
          </a:prstGeom>
        </p:spPr>
      </p:pic>
      <p:pic>
        <p:nvPicPr>
          <p:cNvPr id="7" name="Grafik 6" descr="2006-09-08_10-57-00_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9280" y="3722915"/>
            <a:ext cx="3304902" cy="2478676"/>
          </a:xfrm>
          <a:prstGeom prst="rect">
            <a:avLst/>
          </a:prstGeom>
        </p:spPr>
      </p:pic>
      <p:pic>
        <p:nvPicPr>
          <p:cNvPr id="8" name="Grafik 7" descr="ess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504" y="3496564"/>
            <a:ext cx="3511296" cy="26334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Ergonomics</a:t>
            </a:r>
            <a:r>
              <a:rPr lang="de-DE" dirty="0" smtClean="0"/>
              <a:t> – The </a:t>
            </a:r>
            <a:r>
              <a:rPr lang="de-DE" dirty="0" err="1" smtClean="0"/>
              <a:t>drivers</a:t>
            </a:r>
            <a:r>
              <a:rPr lang="de-DE" dirty="0" smtClean="0"/>
              <a:t> </a:t>
            </a:r>
            <a:r>
              <a:rPr lang="de-DE" dirty="0" err="1" smtClean="0"/>
              <a:t>workplace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car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castle</a:t>
            </a:r>
            <a:r>
              <a:rPr lang="de-DE" dirty="0" smtClean="0"/>
              <a:t> – </a:t>
            </a:r>
            <a:r>
              <a:rPr lang="de-DE" dirty="0" err="1" smtClean="0"/>
              <a:t>feeling</a:t>
            </a:r>
            <a:r>
              <a:rPr lang="de-DE" dirty="0" smtClean="0"/>
              <a:t> </a:t>
            </a:r>
            <a:r>
              <a:rPr lang="de-DE" dirty="0" err="1" smtClean="0"/>
              <a:t>comfortable</a:t>
            </a:r>
            <a:r>
              <a:rPr lang="de-DE" dirty="0" smtClean="0"/>
              <a:t> </a:t>
            </a:r>
            <a:r>
              <a:rPr lang="de-DE" dirty="0" err="1" smtClean="0"/>
              <a:t>helps</a:t>
            </a:r>
            <a:r>
              <a:rPr lang="de-DE" dirty="0" smtClean="0"/>
              <a:t> a </a:t>
            </a:r>
            <a:r>
              <a:rPr lang="de-DE" dirty="0" err="1" smtClean="0"/>
              <a:t>driver</a:t>
            </a:r>
            <a:r>
              <a:rPr lang="de-DE" dirty="0" smtClean="0"/>
              <a:t> </a:t>
            </a:r>
            <a:r>
              <a:rPr lang="de-DE" dirty="0" err="1" smtClean="0"/>
              <a:t>go</a:t>
            </a:r>
            <a:r>
              <a:rPr lang="de-DE" dirty="0" smtClean="0"/>
              <a:t> fast</a:t>
            </a:r>
          </a:p>
          <a:p>
            <a:r>
              <a:rPr lang="de-DE" dirty="0" err="1" smtClean="0"/>
              <a:t>Build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car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endParaRPr lang="de-DE" dirty="0" smtClean="0"/>
          </a:p>
          <a:p>
            <a:pPr lvl="1"/>
            <a:r>
              <a:rPr lang="de-DE" dirty="0" smtClean="0"/>
              <a:t>Think </a:t>
            </a:r>
            <a:r>
              <a:rPr lang="de-DE" dirty="0" err="1" smtClean="0"/>
              <a:t>about</a:t>
            </a:r>
            <a:r>
              <a:rPr lang="de-DE" dirty="0" smtClean="0"/>
              <a:t> different </a:t>
            </a:r>
            <a:r>
              <a:rPr lang="de-DE" dirty="0" err="1" smtClean="0"/>
              <a:t>drivers</a:t>
            </a:r>
            <a:endParaRPr lang="de-DE" dirty="0" smtClean="0"/>
          </a:p>
          <a:p>
            <a:r>
              <a:rPr lang="de-DE" dirty="0" smtClean="0"/>
              <a:t>Seat :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give</a:t>
            </a:r>
            <a:r>
              <a:rPr lang="de-DE" dirty="0" smtClean="0"/>
              <a:t> </a:t>
            </a:r>
            <a:r>
              <a:rPr lang="de-DE" dirty="0" err="1" smtClean="0"/>
              <a:t>precise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doing</a:t>
            </a:r>
            <a:endParaRPr lang="de-DE" dirty="0" smtClean="0"/>
          </a:p>
          <a:p>
            <a:r>
              <a:rPr lang="de-DE" dirty="0" err="1" smtClean="0"/>
              <a:t>Steering</a:t>
            </a:r>
            <a:r>
              <a:rPr lang="de-DE" dirty="0" smtClean="0"/>
              <a:t> </a:t>
            </a:r>
            <a:r>
              <a:rPr lang="de-DE" dirty="0" err="1" smtClean="0"/>
              <a:t>forces</a:t>
            </a:r>
            <a:r>
              <a:rPr lang="de-DE" dirty="0" smtClean="0"/>
              <a:t> :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underestimate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endParaRPr lang="de-DE" dirty="0" smtClean="0"/>
          </a:p>
          <a:p>
            <a:r>
              <a:rPr lang="de-DE" dirty="0" smtClean="0"/>
              <a:t>Driver </a:t>
            </a:r>
            <a:r>
              <a:rPr lang="de-DE" dirty="0" err="1" smtClean="0"/>
              <a:t>should</a:t>
            </a:r>
            <a:r>
              <a:rPr lang="de-DE" dirty="0" smtClean="0"/>
              <a:t> not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	</a:t>
            </a:r>
            <a:r>
              <a:rPr lang="de-DE" dirty="0" smtClean="0">
                <a:sym typeface="Wingdings" pitchFamily="2" charset="2"/>
              </a:rPr>
              <a:t></a:t>
            </a:r>
            <a:endParaRPr lang="de-DE" dirty="0" smtClean="0"/>
          </a:p>
        </p:txBody>
      </p:sp>
      <p:pic>
        <p:nvPicPr>
          <p:cNvPr id="8" name="Grafik 7" descr="bernh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0" y="2387599"/>
            <a:ext cx="2882900" cy="3843866"/>
          </a:xfrm>
          <a:prstGeom prst="rect">
            <a:avLst/>
          </a:prstGeom>
        </p:spPr>
      </p:pic>
      <p:pic>
        <p:nvPicPr>
          <p:cNvPr id="9" name="Grafik 8" descr="workpl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8848" y="2154936"/>
            <a:ext cx="5000752" cy="37505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August 2010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See you at Hockenheim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Why testing?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The first thing the car should do is to run reliable.</a:t>
            </a:r>
          </a:p>
          <a:p>
            <a:r>
              <a:rPr lang="de-DE" dirty="0" smtClean="0"/>
              <a:t>Sounds easier as it is!</a:t>
            </a:r>
          </a:p>
          <a:p>
            <a:r>
              <a:rPr lang="de-DE" dirty="0" smtClean="0"/>
              <a:t>Second: get a fast car and a fast driver.</a:t>
            </a:r>
          </a:p>
          <a:p>
            <a:endParaRPr lang="de-DE" dirty="0"/>
          </a:p>
        </p:txBody>
      </p:sp>
      <p:pic>
        <p:nvPicPr>
          <p:cNvPr id="2050" name="Picture 2" descr="R:\11-4\2009_09_Wettbewerb Italien\Tommi_Italy2009\endurance\Gallery\dsc024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7623" r="21061"/>
          <a:stretch>
            <a:fillRect/>
          </a:stretch>
        </p:blipFill>
        <p:spPr bwMode="auto">
          <a:xfrm>
            <a:off x="4814573" y="1456260"/>
            <a:ext cx="4083183" cy="4439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Why testing?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Finally you need to learn to understand and trust your car.</a:t>
            </a:r>
          </a:p>
          <a:p>
            <a:r>
              <a:rPr lang="de-DE" dirty="0" smtClean="0"/>
              <a:t>Understanding is important for:</a:t>
            </a:r>
          </a:p>
          <a:p>
            <a:pPr lvl="1"/>
            <a:r>
              <a:rPr lang="de-DE" dirty="0" smtClean="0"/>
              <a:t>Vehicel dynamics</a:t>
            </a:r>
          </a:p>
          <a:p>
            <a:pPr lvl="1"/>
            <a:r>
              <a:rPr lang="de-DE" dirty="0" smtClean="0"/>
              <a:t>Failures</a:t>
            </a:r>
          </a:p>
          <a:p>
            <a:pPr lvl="1"/>
            <a:r>
              <a:rPr lang="de-DE" dirty="0" smtClean="0"/>
              <a:t>Statics!!!</a:t>
            </a:r>
          </a:p>
          <a:p>
            <a:r>
              <a:rPr lang="de-DE" dirty="0" smtClean="0"/>
              <a:t>Drivers have to trust the car, than they can go fast!</a:t>
            </a:r>
          </a:p>
          <a:p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pic>
        <p:nvPicPr>
          <p:cNvPr id="3075" name="Picture 3" descr="R:\11-3\rennteam-test-no1\DCIM\189CANON\IMG_89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7127"/>
          <a:stretch>
            <a:fillRect/>
          </a:stretch>
        </p:blipFill>
        <p:spPr bwMode="auto">
          <a:xfrm>
            <a:off x="4689566" y="1974008"/>
            <a:ext cx="4150043" cy="379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074880" y="2379506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en-US" sz="5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2502" y="2627701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en-US" sz="5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05463" y="1791678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531964" y="2482667"/>
            <a:ext cx="4936972" cy="253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ground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It‘s not always easy to find a </a:t>
            </a:r>
            <a:r>
              <a:rPr lang="en-US" dirty="0" smtClean="0"/>
              <a:t>adequate test ground.</a:t>
            </a:r>
          </a:p>
          <a:p>
            <a:r>
              <a:rPr lang="en-US" dirty="0" smtClean="0"/>
              <a:t>Important factors are safety, noise and space.</a:t>
            </a:r>
          </a:p>
          <a:p>
            <a:r>
              <a:rPr lang="en-US" dirty="0" smtClean="0"/>
              <a:t>No curbs, trees, etc. </a:t>
            </a:r>
          </a:p>
          <a:p>
            <a:r>
              <a:rPr lang="en-US" dirty="0" smtClean="0"/>
              <a:t>Possible:</a:t>
            </a:r>
          </a:p>
          <a:p>
            <a:pPr lvl="1"/>
            <a:r>
              <a:rPr lang="en-US" dirty="0" smtClean="0"/>
              <a:t>Parking lots</a:t>
            </a:r>
          </a:p>
          <a:p>
            <a:pPr lvl="1"/>
            <a:r>
              <a:rPr lang="en-US" dirty="0" smtClean="0"/>
              <a:t>Air fields</a:t>
            </a:r>
          </a:p>
          <a:p>
            <a:pPr lvl="1"/>
            <a:r>
              <a:rPr lang="en-US" dirty="0" smtClean="0"/>
              <a:t>Test facilities from companies</a:t>
            </a:r>
          </a:p>
        </p:txBody>
      </p:sp>
      <p:sp>
        <p:nvSpPr>
          <p:cNvPr id="5" name="Multiply 4"/>
          <p:cNvSpPr/>
          <p:nvPr/>
        </p:nvSpPr>
        <p:spPr bwMode="auto">
          <a:xfrm>
            <a:off x="4898571" y="1645920"/>
            <a:ext cx="3997235" cy="4362994"/>
          </a:xfrm>
          <a:prstGeom prst="mathMultiply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5000"/>
              <a:buFontTx/>
              <a:buNone/>
              <a:tabLst/>
            </a:pPr>
            <a:endParaRPr kumimoji="0" lang="de-DE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7212" y="1358537"/>
            <a:ext cx="2991393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531964" y="2482667"/>
            <a:ext cx="4936972" cy="253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ground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It‘s not always easy to find a </a:t>
            </a:r>
            <a:r>
              <a:rPr lang="en-US" dirty="0" smtClean="0"/>
              <a:t>adequate test ground.</a:t>
            </a:r>
          </a:p>
          <a:p>
            <a:r>
              <a:rPr lang="en-US" dirty="0" smtClean="0"/>
              <a:t>Important factors are safety, noise and space.</a:t>
            </a:r>
          </a:p>
          <a:p>
            <a:r>
              <a:rPr lang="en-US" dirty="0" smtClean="0"/>
              <a:t>No curbs, trees, etc. </a:t>
            </a:r>
          </a:p>
          <a:p>
            <a:r>
              <a:rPr lang="en-US" dirty="0" smtClean="0"/>
              <a:t>Possible:</a:t>
            </a:r>
          </a:p>
          <a:p>
            <a:pPr lvl="1"/>
            <a:r>
              <a:rPr lang="en-US" dirty="0" smtClean="0"/>
              <a:t>Parking lots</a:t>
            </a:r>
          </a:p>
          <a:p>
            <a:pPr lvl="1"/>
            <a:r>
              <a:rPr lang="en-US" dirty="0" smtClean="0"/>
              <a:t>Air fields</a:t>
            </a:r>
          </a:p>
          <a:p>
            <a:pPr lvl="1"/>
            <a:r>
              <a:rPr lang="en-US" dirty="0" smtClean="0"/>
              <a:t>Test facilities from companies</a:t>
            </a:r>
          </a:p>
          <a:p>
            <a:endParaRPr lang="de-DE" dirty="0"/>
          </a:p>
        </p:txBody>
      </p:sp>
      <p:sp>
        <p:nvSpPr>
          <p:cNvPr id="5" name="Multiply 4"/>
          <p:cNvSpPr/>
          <p:nvPr/>
        </p:nvSpPr>
        <p:spPr bwMode="auto">
          <a:xfrm>
            <a:off x="4898571" y="1645920"/>
            <a:ext cx="3997235" cy="4362994"/>
          </a:xfrm>
          <a:prstGeom prst="mathMultiply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5000"/>
              <a:buFontTx/>
              <a:buNone/>
              <a:tabLst/>
            </a:pPr>
            <a:endParaRPr kumimoji="0" lang="de-DE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7212" y="1358537"/>
            <a:ext cx="2991393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</a:t>
            </a:r>
            <a:endParaRPr lang="en-US" sz="3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ground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It‘s not always easy to find a </a:t>
            </a:r>
            <a:r>
              <a:rPr lang="en-US" dirty="0" smtClean="0"/>
              <a:t>adequate test ground.</a:t>
            </a:r>
          </a:p>
          <a:p>
            <a:r>
              <a:rPr lang="en-US" dirty="0" smtClean="0"/>
              <a:t>Important factors are safety, noise and space.</a:t>
            </a:r>
          </a:p>
          <a:p>
            <a:r>
              <a:rPr lang="en-US" dirty="0" smtClean="0"/>
              <a:t>No curbs, trees, etc.</a:t>
            </a:r>
          </a:p>
          <a:p>
            <a:r>
              <a:rPr lang="en-US" dirty="0" smtClean="0"/>
              <a:t>Get a insurance for your team. It is worth the money! 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604162" y="2215224"/>
            <a:ext cx="4891884" cy="285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G">
  <a:themeElements>
    <a:clrScheme name="FS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SG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95000"/>
          <a:buFontTx/>
          <a:buNone/>
          <a:tabLst/>
          <a:defRPr kumimoji="0" lang="de-DE" sz="2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95000"/>
          <a:buFontTx/>
          <a:buNone/>
          <a:tabLst/>
          <a:defRPr kumimoji="0" lang="de-DE" sz="2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FS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1503</Words>
  <Application>Microsoft Office PowerPoint</Application>
  <PresentationFormat>On-screen Show (4:3)</PresentationFormat>
  <Paragraphs>268</Paragraphs>
  <Slides>45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FSG</vt:lpstr>
      <vt:lpstr>Formula Student Germany Workshop 2009 in Abstatt</vt:lpstr>
      <vt:lpstr>Preparation for dynamics</vt:lpstr>
      <vt:lpstr>Testing</vt:lpstr>
      <vt:lpstr>Why testing?</vt:lpstr>
      <vt:lpstr>Why testing?</vt:lpstr>
      <vt:lpstr>Why testing?</vt:lpstr>
      <vt:lpstr>Test ground</vt:lpstr>
      <vt:lpstr>Test ground</vt:lpstr>
      <vt:lpstr>Test ground</vt:lpstr>
      <vt:lpstr>Test schedule </vt:lpstr>
      <vt:lpstr>Test schedule</vt:lpstr>
      <vt:lpstr>Test schedule</vt:lpstr>
      <vt:lpstr>Test crew</vt:lpstr>
      <vt:lpstr>Drivers</vt:lpstr>
      <vt:lpstr>Test preparation</vt:lpstr>
      <vt:lpstr>Check list for packing</vt:lpstr>
      <vt:lpstr>Test equipment – must have</vt:lpstr>
      <vt:lpstr>Test equipment – must have</vt:lpstr>
      <vt:lpstr>Test equipment – must have</vt:lpstr>
      <vt:lpstr>Test equipment – must have</vt:lpstr>
      <vt:lpstr>Test equipment – must have</vt:lpstr>
      <vt:lpstr>Money for testing?</vt:lpstr>
      <vt:lpstr>Documentation</vt:lpstr>
      <vt:lpstr>Documentation</vt:lpstr>
      <vt:lpstr>Documentation</vt:lpstr>
      <vt:lpstr>Safety</vt:lpstr>
      <vt:lpstr>Safety</vt:lpstr>
      <vt:lpstr>Safety</vt:lpstr>
      <vt:lpstr>Safety</vt:lpstr>
      <vt:lpstr>Coordination</vt:lpstr>
      <vt:lpstr>Setting off to the competition</vt:lpstr>
      <vt:lpstr>Setting off to the competition</vt:lpstr>
      <vt:lpstr>Scrutineering</vt:lpstr>
      <vt:lpstr>Tilt, Noise and Brake</vt:lpstr>
      <vt:lpstr>Dynamics</vt:lpstr>
      <vt:lpstr>Dynamics</vt:lpstr>
      <vt:lpstr>Endurance</vt:lpstr>
      <vt:lpstr>Dynamics : The driver</vt:lpstr>
      <vt:lpstr>How to form your own famous driver</vt:lpstr>
      <vt:lpstr>Driver casting</vt:lpstr>
      <vt:lpstr>Driver training – Shaping your driver</vt:lpstr>
      <vt:lpstr>Testing – Effective use of your driver</vt:lpstr>
      <vt:lpstr>Competition dynamics – The driver is your front man</vt:lpstr>
      <vt:lpstr>Ergonomics – The drivers workplace</vt:lpstr>
      <vt:lpstr>See you at Hockenheim</vt:lpstr>
    </vt:vector>
  </TitlesOfParts>
  <Company>Formula Student Germany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Mazur</dc:creator>
  <cp:lastModifiedBy>smb96</cp:lastModifiedBy>
  <cp:revision>548</cp:revision>
  <cp:lastPrinted>2005-12-08T20:24:12Z</cp:lastPrinted>
  <dcterms:created xsi:type="dcterms:W3CDTF">2005-05-22T16:21:49Z</dcterms:created>
  <dcterms:modified xsi:type="dcterms:W3CDTF">2009-10-31T16:13:55Z</dcterms:modified>
</cp:coreProperties>
</file>